
<file path=[Content_Types].xml><?xml version="1.0" encoding="utf-8"?>
<Types xmlns="http://schemas.openxmlformats.org/package/2006/content-types">
  <Default Extension="jpeg" ContentType="image/jpeg"/>
  <Default Extension="jpg" ContentType="image/jpeg"/>
  <Default Extension="png" ContentType="image/png"/>
  <Default Extension="png&amp;ehk=B0JWb1NkLqj485FOHZHx7w&amp;r=0&amp;pid=OfficeInsert" ContentType="image/png"/>
  <Default Extension="png&amp;ehk=Etp12" ContentType="image/png"/>
  <Default Extension="png&amp;ehk=Kz87eOrv97Zc0grQYY99jw&amp;r=0&amp;pid=OfficeInsert" ContentType="image/png"/>
  <Default Extension="png&amp;ehk=TjU6"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2" r:id="rId1"/>
    <p:sldMasterId id="2147483722" r:id="rId2"/>
  </p:sldMasterIdLst>
  <p:notesMasterIdLst>
    <p:notesMasterId r:id="rId28"/>
  </p:notesMasterIdLst>
  <p:sldIdLst>
    <p:sldId id="256" r:id="rId3"/>
    <p:sldId id="278" r:id="rId4"/>
    <p:sldId id="259" r:id="rId5"/>
    <p:sldId id="2007" r:id="rId6"/>
    <p:sldId id="1998" r:id="rId7"/>
    <p:sldId id="1991" r:id="rId8"/>
    <p:sldId id="2004" r:id="rId9"/>
    <p:sldId id="2006" r:id="rId10"/>
    <p:sldId id="2002" r:id="rId11"/>
    <p:sldId id="2003" r:id="rId12"/>
    <p:sldId id="1993" r:id="rId13"/>
    <p:sldId id="2009" r:id="rId14"/>
    <p:sldId id="1992" r:id="rId15"/>
    <p:sldId id="2008" r:id="rId16"/>
    <p:sldId id="1999" r:id="rId17"/>
    <p:sldId id="1995" r:id="rId18"/>
    <p:sldId id="1997" r:id="rId19"/>
    <p:sldId id="2000" r:id="rId20"/>
    <p:sldId id="1996" r:id="rId21"/>
    <p:sldId id="2001" r:id="rId22"/>
    <p:sldId id="1987" r:id="rId23"/>
    <p:sldId id="258" r:id="rId24"/>
    <p:sldId id="2005" r:id="rId25"/>
    <p:sldId id="260"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BI0I7KVtQZEeMDnEI7mnA==" hashData="wkgnerm3DxHx+pCt2k6UWNe9S5rfx598jfBLVAOf+NLSmFHzCy6KSTdubBfOZHfLDxD8h0jZdedaNn8UgB5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9106" autoAdjust="0"/>
  </p:normalViewPr>
  <p:slideViewPr>
    <p:cSldViewPr snapToGrid="0">
      <p:cViewPr varScale="1">
        <p:scale>
          <a:sx n="66" d="100"/>
          <a:sy n="66" d="100"/>
        </p:scale>
        <p:origin x="54" y="297"/>
      </p:cViewPr>
      <p:guideLst/>
    </p:cSldViewPr>
  </p:slideViewPr>
  <p:outlineViewPr>
    <p:cViewPr>
      <p:scale>
        <a:sx n="33" d="100"/>
        <a:sy n="33" d="100"/>
      </p:scale>
      <p:origin x="0" y="-1536"/>
    </p:cViewPr>
  </p:outlineViewPr>
  <p:notesTextViewPr>
    <p:cViewPr>
      <p:scale>
        <a:sx n="1" d="1"/>
        <a:sy n="1" d="1"/>
      </p:scale>
      <p:origin x="0" y="0"/>
    </p:cViewPr>
  </p:notesTextViewPr>
  <p:sorterViewPr>
    <p:cViewPr>
      <p:scale>
        <a:sx n="75" d="100"/>
        <a:sy n="75" d="100"/>
      </p:scale>
      <p:origin x="0" y="-8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7EE2F-2D66-4955-AC19-14FE11AA3ABE}"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9130E-7A9D-450F-9BC0-6660A03F6713}" type="slidenum">
              <a:rPr lang="en-US" smtClean="0"/>
              <a:t>‹#›</a:t>
            </a:fld>
            <a:endParaRPr lang="en-US"/>
          </a:p>
        </p:txBody>
      </p:sp>
    </p:spTree>
    <p:extLst>
      <p:ext uri="{BB962C8B-B14F-4D97-AF65-F5344CB8AC3E}">
        <p14:creationId xmlns:p14="http://schemas.microsoft.com/office/powerpoint/2010/main" val="99419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SharePoint 2016 aligned on-premises SharePoint with the SharePoint online code base, but didn't provide a lot of new features visible to regular users. The upcoming release of SharePoint 2019 will begin to introduce many of the SharePoint online features that business users have been waiting for. In this talk we'll review all the new features being introduced in SharePoint 2019 including:</a:t>
            </a:r>
            <a:br>
              <a:rPr lang="en-US" dirty="0"/>
            </a:br>
            <a:r>
              <a:rPr lang="en-US" sz="1200" b="0" i="0" u="none" strike="noStrike" kern="1200" dirty="0">
                <a:solidFill>
                  <a:schemeClr val="tx1"/>
                </a:solidFill>
                <a:effectLst/>
                <a:latin typeface="+mn-lt"/>
                <a:ea typeface="+mn-ea"/>
                <a:cs typeface="+mn-cs"/>
              </a:rPr>
              <a:t>- Modern UI for Sites, Pages, Lists, and Libraries</a:t>
            </a:r>
            <a:br>
              <a:rPr lang="en-US" dirty="0"/>
            </a:br>
            <a:r>
              <a:rPr lang="en-US" sz="1200" b="0" i="0" u="none" strike="noStrike" kern="1200" dirty="0">
                <a:solidFill>
                  <a:schemeClr val="tx1"/>
                </a:solidFill>
                <a:effectLst/>
                <a:latin typeface="+mn-lt"/>
                <a:ea typeface="+mn-ea"/>
                <a:cs typeface="+mn-cs"/>
              </a:rPr>
              <a:t>- SharePoint Home</a:t>
            </a:r>
            <a:br>
              <a:rPr lang="en-US" dirty="0"/>
            </a:br>
            <a:r>
              <a:rPr lang="en-US" sz="1200" b="0" i="0" u="none" strike="noStrike" kern="1200" dirty="0">
                <a:solidFill>
                  <a:schemeClr val="tx1"/>
                </a:solidFill>
                <a:effectLst/>
                <a:latin typeface="+mn-lt"/>
                <a:ea typeface="+mn-ea"/>
                <a:cs typeface="+mn-cs"/>
              </a:rPr>
              <a:t>- Team News and Communication Sites</a:t>
            </a:r>
            <a:br>
              <a:rPr lang="en-US" dirty="0"/>
            </a:br>
            <a:r>
              <a:rPr lang="en-US" sz="1200" b="0" i="0" u="none" strike="noStrike" kern="1200" dirty="0">
                <a:solidFill>
                  <a:schemeClr val="tx1"/>
                </a:solidFill>
                <a:effectLst/>
                <a:latin typeface="+mn-lt"/>
                <a:ea typeface="+mn-ea"/>
                <a:cs typeface="+mn-cs"/>
              </a:rPr>
              <a:t>- Improved support for SharePoint Framework development (SPFX)</a:t>
            </a:r>
            <a:br>
              <a:rPr lang="en-US" dirty="0"/>
            </a:br>
            <a:r>
              <a:rPr lang="en-US" sz="1200" b="0" i="0" u="none" strike="noStrike" kern="1200" dirty="0">
                <a:solidFill>
                  <a:schemeClr val="tx1"/>
                </a:solidFill>
                <a:effectLst/>
                <a:latin typeface="+mn-lt"/>
                <a:ea typeface="+mn-ea"/>
                <a:cs typeface="+mn-cs"/>
              </a:rPr>
              <a:t>- NextGen OneDrive Sync Client support </a:t>
            </a:r>
            <a:br>
              <a:rPr lang="en-US" dirty="0"/>
            </a:br>
            <a:r>
              <a:rPr lang="en-US" sz="1200" b="0" i="0" u="none" strike="noStrike" kern="1200" dirty="0">
                <a:solidFill>
                  <a:schemeClr val="tx1"/>
                </a:solidFill>
                <a:effectLst/>
                <a:latin typeface="+mn-lt"/>
                <a:ea typeface="+mn-ea"/>
                <a:cs typeface="+mn-cs"/>
              </a:rPr>
              <a:t>- PowerApps and Flow integration</a:t>
            </a:r>
          </a:p>
          <a:p>
            <a:pPr marL="171450" indent="-171450">
              <a:buFontTx/>
              <a:buChar char="-"/>
            </a:pPr>
            <a:r>
              <a:rPr lang="en-US" sz="1200" b="0" i="0" u="none" strike="noStrike" kern="1200" dirty="0">
                <a:solidFill>
                  <a:schemeClr val="tx1"/>
                </a:solidFill>
                <a:effectLst/>
                <a:latin typeface="+mn-lt"/>
                <a:ea typeface="+mn-ea"/>
                <a:cs typeface="+mn-cs"/>
              </a:rPr>
              <a:t>Large File Support</a:t>
            </a:r>
          </a:p>
          <a:p>
            <a:pPr marL="171450" indent="-171450">
              <a:buFontTx/>
              <a:buChar char="-"/>
            </a:pPr>
            <a:r>
              <a:rPr lang="en-US" sz="1200" b="0" i="0" u="none" strike="noStrike" kern="1200" dirty="0">
                <a:solidFill>
                  <a:schemeClr val="tx1"/>
                </a:solidFill>
                <a:effectLst/>
                <a:latin typeface="+mn-lt"/>
                <a:ea typeface="+mn-ea"/>
                <a:cs typeface="+mn-cs"/>
              </a:rPr>
              <a:t>Improved hybrid support and scenarios – (Some specific features related to hybrid are: a new SharePoint Hybrid status bar, OneDrive in Office 365 by Default, and “Modern Search.”)</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dirty="0"/>
              <a:t>https://collab365.community/sharepoint-2019-features-announced/ </a:t>
            </a:r>
          </a:p>
        </p:txBody>
      </p:sp>
      <p:sp>
        <p:nvSpPr>
          <p:cNvPr id="4" name="Slide Number Placeholder 3"/>
          <p:cNvSpPr>
            <a:spLocks noGrp="1"/>
          </p:cNvSpPr>
          <p:nvPr>
            <p:ph type="sldNum" sz="quarter" idx="5"/>
          </p:nvPr>
        </p:nvSpPr>
        <p:spPr/>
        <p:txBody>
          <a:bodyPr/>
          <a:lstStyle/>
          <a:p>
            <a:fld id="{80B9130E-7A9D-450F-9BC0-6660A03F6713}" type="slidenum">
              <a:rPr lang="en-US" smtClean="0"/>
              <a:t>1</a:t>
            </a:fld>
            <a:endParaRPr lang="en-US"/>
          </a:p>
        </p:txBody>
      </p:sp>
    </p:spTree>
    <p:extLst>
      <p:ext uri="{BB962C8B-B14F-4D97-AF65-F5344CB8AC3E}">
        <p14:creationId xmlns:p14="http://schemas.microsoft.com/office/powerpoint/2010/main" val="298060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274206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295698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Unified Sharing Dialogue</a:t>
            </a:r>
          </a:p>
          <a:p>
            <a:pPr marL="171450" indent="-171450">
              <a:buFont typeface="Arial" panose="020B0604020202020204" pitchFamily="34" charset="0"/>
              <a:buChar char="•"/>
            </a:pPr>
            <a:r>
              <a:rPr lang="en-US" dirty="0"/>
              <a:t>Link Expiration for Anonymous</a:t>
            </a:r>
          </a:p>
          <a:p>
            <a:pPr marL="171450" indent="-171450">
              <a:buFont typeface="Arial" panose="020B0604020202020204" pitchFamily="34" charset="0"/>
              <a:buChar char="•"/>
            </a:pPr>
            <a:r>
              <a:rPr lang="en-US" dirty="0"/>
              <a:t>Code for specific email</a:t>
            </a:r>
          </a:p>
        </p:txBody>
      </p:sp>
      <p:sp>
        <p:nvSpPr>
          <p:cNvPr id="4" name="Slide Number Placeholder 3"/>
          <p:cNvSpPr>
            <a:spLocks noGrp="1"/>
          </p:cNvSpPr>
          <p:nvPr>
            <p:ph type="sldNum" sz="quarter" idx="10"/>
          </p:nvPr>
        </p:nvSpPr>
        <p:spPr/>
        <p:txBody>
          <a:bodyPr/>
          <a:lstStyle/>
          <a:p>
            <a:fld id="{80B9130E-7A9D-450F-9BC0-6660A03F6713}" type="slidenum">
              <a:rPr lang="en-US" smtClean="0"/>
              <a:t>14</a:t>
            </a:fld>
            <a:endParaRPr lang="en-US"/>
          </a:p>
        </p:txBody>
      </p:sp>
    </p:spTree>
    <p:extLst>
      <p:ext uri="{BB962C8B-B14F-4D97-AF65-F5344CB8AC3E}">
        <p14:creationId xmlns:p14="http://schemas.microsoft.com/office/powerpoint/2010/main" val="391946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B9130E-7A9D-450F-9BC0-6660A03F6713}" type="slidenum">
              <a:rPr lang="en-US" smtClean="0"/>
              <a:t>25</a:t>
            </a:fld>
            <a:endParaRPr lang="en-US"/>
          </a:p>
        </p:txBody>
      </p:sp>
    </p:spTree>
    <p:extLst>
      <p:ext uri="{BB962C8B-B14F-4D97-AF65-F5344CB8AC3E}">
        <p14:creationId xmlns:p14="http://schemas.microsoft.com/office/powerpoint/2010/main" val="137819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433" y="1381299"/>
            <a:ext cx="10950633" cy="1523495"/>
          </a:xfrm>
        </p:spPr>
        <p:txBody>
          <a:bodyPr>
            <a:noAutofit/>
          </a:bodyPr>
          <a:lstStyle>
            <a:lvl1pPr>
              <a:lnSpc>
                <a:spcPct val="90000"/>
              </a:lnSpc>
              <a:defRPr sz="5400" b="1">
                <a:solidFill>
                  <a:schemeClr val="tx2">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7433" y="2923008"/>
            <a:ext cx="1095063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490520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 y="228601"/>
            <a:ext cx="11176000" cy="666385"/>
          </a:xfrm>
        </p:spPr>
        <p:txBody>
          <a:bodyPr/>
          <a:lstStyle>
            <a:lvl1pPr algn="r">
              <a:defRPr>
                <a:solidFill>
                  <a:schemeClr val="accent3">
                    <a:lumMod val="50000"/>
                  </a:schemeClr>
                </a:solidFill>
              </a:defRPr>
            </a:lvl1pPr>
          </a:lstStyle>
          <a:p>
            <a:r>
              <a:rPr lang="en-US" dirty="0"/>
              <a:t>Click to edit Master title style</a:t>
            </a:r>
          </a:p>
        </p:txBody>
      </p:sp>
      <p:sp>
        <p:nvSpPr>
          <p:cNvPr id="7" name="Picture Placeholder 6"/>
          <p:cNvSpPr>
            <a:spLocks noGrp="1" noChangeAspect="1"/>
          </p:cNvSpPr>
          <p:nvPr>
            <p:ph type="pic" sz="quarter" idx="10"/>
          </p:nvPr>
        </p:nvSpPr>
        <p:spPr>
          <a:xfrm rot="20820000">
            <a:off x="1158807" y="1600201"/>
            <a:ext cx="5120640" cy="3657600"/>
          </a:xfrm>
          <a:noFill/>
          <a:ln w="25400" cap="flat" cmpd="sng" algn="ctr">
            <a:noFill/>
            <a:prstDash val="solid"/>
            <a:miter lim="800000"/>
            <a:headEnd type="none" w="med" len="med"/>
            <a:tailEnd type="none" w="med" len="med"/>
          </a:ln>
          <a:effectLst>
            <a:outerShdw blurRad="127000" dist="127000" dir="2700000" algn="tl" rotWithShape="0">
              <a:prstClr val="black">
                <a:alpha val="40000"/>
              </a:prstClr>
            </a:outerShdw>
          </a:effectLst>
        </p:spPr>
        <p:txBody>
          <a:bodyPr/>
          <a:lstStyle/>
          <a:p>
            <a:r>
              <a:rPr lang="en-US" dirty="0"/>
              <a:t>Click icon to add picture</a:t>
            </a:r>
          </a:p>
        </p:txBody>
      </p:sp>
      <p:pic>
        <p:nvPicPr>
          <p:cNvPr id="9" name="Rectangle 175105"/>
          <p:cNvPicPr>
            <a:picLocks noChangeAspect="1" noChangeArrowheads="1"/>
          </p:cNvPicPr>
          <p:nvPr/>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invGray">
          <a:xfrm>
            <a:off x="7442200" y="4259219"/>
            <a:ext cx="4114800" cy="1038225"/>
          </a:xfrm>
          <a:prstGeom prst="rect">
            <a:avLst/>
          </a:prstGeom>
          <a:noFill/>
          <a:ln w="9525">
            <a:noFill/>
            <a:miter lim="800000"/>
            <a:headEnd/>
            <a:tailEnd/>
          </a:ln>
        </p:spPr>
      </p:pic>
    </p:spTree>
    <p:extLst>
      <p:ext uri="{BB962C8B-B14F-4D97-AF65-F5344CB8AC3E}">
        <p14:creationId xmlns:p14="http://schemas.microsoft.com/office/powerpoint/2010/main" val="30856404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Tree>
    <p:extLst>
      <p:ext uri="{BB962C8B-B14F-4D97-AF65-F5344CB8AC3E}">
        <p14:creationId xmlns:p14="http://schemas.microsoft.com/office/powerpoint/2010/main" val="10097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2-col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6" name="Text Placeholder 5"/>
          <p:cNvSpPr>
            <a:spLocks noGrp="1"/>
          </p:cNvSpPr>
          <p:nvPr>
            <p:ph type="body" sz="quarter" idx="10"/>
          </p:nvPr>
        </p:nvSpPr>
        <p:spPr>
          <a:xfrm>
            <a:off x="269241" y="1189178"/>
            <a:ext cx="11653523" cy="2000548"/>
          </a:xfrm>
        </p:spPr>
        <p:txBody>
          <a:bodyPr/>
          <a:lstStyle>
            <a:lvl1pPr marL="0" indent="0">
              <a:buNone/>
              <a:defRPr>
                <a:solidFill>
                  <a:schemeClr val="tx2"/>
                </a:solidFill>
              </a:defRPr>
            </a:lvl1pPr>
            <a:lvl2pPr marL="0" indent="0">
              <a:buFontTx/>
              <a:buNone/>
              <a:defRPr lang="en-US" dirty="0" smtClean="0"/>
            </a:lvl2pPr>
            <a:lvl3pPr marL="224054" indent="0">
              <a:buNone/>
              <a:defRPr lang="en-US" dirty="0" smtClean="0"/>
            </a:lvl3pPr>
            <a:lvl4pPr marL="448107" indent="0">
              <a:buNone/>
              <a:defRPr lang="en-US" dirty="0" smtClean="0"/>
            </a:lvl4pPr>
            <a:lvl5pPr marL="672161" indent="0">
              <a:buNone/>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0978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3E95-D026-4B8A-9063-BFF70627A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0B3FC-B3AF-4362-97F6-32E013F8F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1D013E-A964-4738-BAD7-A973D80E84B8}"/>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691FB1C3-848E-463A-BC1C-F3BC87BD0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2AF27-39C3-4ACC-818A-3FE739ADC0B3}"/>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353162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726C-A15E-4B18-B526-4A4CB34FC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7B3909-D991-4FEF-BCF1-CEF856E96D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3CF8B-A796-49ED-B562-EFA94281A001}"/>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E7B4713B-1E15-4AE0-814A-AE1A90474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64214-41B1-454D-BC83-CDC33EFEF697}"/>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150193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F819-278C-4B72-A5AE-AE0DFA0BF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2FA2CD-DB3A-4E80-8FC8-01D185CB3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61B523-530F-4782-B0EF-C05625A059B2}"/>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8B2D12FE-423D-4A81-B26D-43091FB1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35E3D-6063-4C2B-9631-51825AE45F59}"/>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142590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0899-CF59-4188-AD6C-9A6DCE219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B5C88-CDF6-49D4-B563-173BFDC1C4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7A9DF-BBC7-431D-B82B-AF5E9A1A44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0A4767-69FF-4059-AB39-051F47DDDB8C}"/>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6" name="Footer Placeholder 5">
            <a:extLst>
              <a:ext uri="{FF2B5EF4-FFF2-40B4-BE49-F238E27FC236}">
                <a16:creationId xmlns:a16="http://schemas.microsoft.com/office/drawing/2014/main" id="{659B355F-257D-43C0-90B9-C580C65D8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3D3DD-663F-4C4F-8139-CF3C137C71F0}"/>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257836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A88B-ED49-4274-B071-F2974CD81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06B45-87C5-49B8-9DFE-0813095EC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C3A7A8-B257-4F28-B1D5-74A6A629F3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2B718F-1067-4B78-8F13-78EF1BD3B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1BA206-89AB-4254-8CC0-AFF487ACD6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28641-6550-485F-8A32-69F1D0086377}"/>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8" name="Footer Placeholder 7">
            <a:extLst>
              <a:ext uri="{FF2B5EF4-FFF2-40B4-BE49-F238E27FC236}">
                <a16:creationId xmlns:a16="http://schemas.microsoft.com/office/drawing/2014/main" id="{8393ED15-D326-4C3F-ADDB-0B71CC7D9F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D08B52-8247-4F76-A370-562EF4B7F33C}"/>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77484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AB59-E56C-4C6A-9213-5B249EEB6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FBF0A-725B-49F5-990E-6208180201B7}"/>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4" name="Footer Placeholder 3">
            <a:extLst>
              <a:ext uri="{FF2B5EF4-FFF2-40B4-BE49-F238E27FC236}">
                <a16:creationId xmlns:a16="http://schemas.microsoft.com/office/drawing/2014/main" id="{5716B4F4-F5DF-44FB-BE70-56BCB6177E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09A4A8-6E77-451F-91F3-1A71CEA7CA58}"/>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84533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466" y="2698722"/>
            <a:ext cx="10950633" cy="685627"/>
          </a:xfrm>
        </p:spPr>
        <p:txBody>
          <a:bodyPr anchor="ctr">
            <a:noAutofit/>
          </a:bodyPr>
          <a:lstStyle>
            <a:lvl1pPr>
              <a:lnSpc>
                <a:spcPct val="90000"/>
              </a:lnSpc>
              <a:defRPr sz="5400" b="0">
                <a:solidFill>
                  <a:schemeClr val="tx2">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71468" y="3384349"/>
            <a:ext cx="10950633" cy="461665"/>
          </a:xfrm>
        </p:spPr>
        <p:txBody>
          <a:bodyPr anchor="ct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46508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F09D8-66ED-4C6A-9342-BC88F5A37E82}"/>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3" name="Footer Placeholder 2">
            <a:extLst>
              <a:ext uri="{FF2B5EF4-FFF2-40B4-BE49-F238E27FC236}">
                <a16:creationId xmlns:a16="http://schemas.microsoft.com/office/drawing/2014/main" id="{A3B533F1-DF46-4925-8ECF-E725FFE87C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13E16-E7CA-43B2-83F4-5E3939EB3DD3}"/>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1526050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95B4-9698-4F57-A56E-1D31E353A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3A5DA-C637-4C62-AE49-7D4C9BBEE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D7834-FA89-45FF-93A8-2A797262F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63C9A3-1EBA-47BC-9BFB-85642F41BA57}"/>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6" name="Footer Placeholder 5">
            <a:extLst>
              <a:ext uri="{FF2B5EF4-FFF2-40B4-BE49-F238E27FC236}">
                <a16:creationId xmlns:a16="http://schemas.microsoft.com/office/drawing/2014/main" id="{38BF1C7C-4C2C-4BBA-BCE5-2D666AE95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9BC56-A294-44B1-9BD7-B48C554214E3}"/>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247228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C44D-A445-48FC-BC83-841757A00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5EBA0-8372-48F9-B191-8D27D2682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B0BD2D-F898-45BA-A8B0-9DA415B43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114DF2-C42F-4D61-9AA2-695EA8D2AA6A}"/>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6" name="Footer Placeholder 5">
            <a:extLst>
              <a:ext uri="{FF2B5EF4-FFF2-40B4-BE49-F238E27FC236}">
                <a16:creationId xmlns:a16="http://schemas.microsoft.com/office/drawing/2014/main" id="{FC73990B-A46F-4933-8071-796C8CBA4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E50D0-D2C8-4759-848C-66551C51DD66}"/>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3790663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12F7-D3FE-41FF-9ED7-1D7118484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B287B-31DF-4E03-9857-3D2D122FF4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B8980-2001-402C-97AE-5E4115AC3990}"/>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C82D97DA-78AC-426E-BD13-747E89042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20E3B-3B29-4F57-AEA3-E51D3070B86B}"/>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2528424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DCEEA-59E8-4D41-B054-FF4F1754B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FCB63F-AE5A-4632-9C94-B36731B0DB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1E1B8-E7DA-4BCC-ADEB-EE05FC47D659}"/>
              </a:ext>
            </a:extLst>
          </p:cNvPr>
          <p:cNvSpPr>
            <a:spLocks noGrp="1"/>
          </p:cNvSpPr>
          <p:nvPr>
            <p:ph type="dt" sz="half" idx="10"/>
          </p:nvPr>
        </p:nvSpPr>
        <p:spPr/>
        <p:txBody>
          <a:body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6B9B9061-0D36-4EE0-A1FA-7F3B17DC3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3CDF-970B-4085-BDE9-E6AFB2BA14CA}"/>
              </a:ext>
            </a:extLst>
          </p:cNvPr>
          <p:cNvSpPr>
            <a:spLocks noGrp="1"/>
          </p:cNvSpPr>
          <p:nvPr>
            <p:ph type="sldNum" sz="quarter" idx="12"/>
          </p:nvPr>
        </p:nvSpPr>
        <p:spPr/>
        <p:txBody>
          <a:bodyPr/>
          <a:lstStyle/>
          <a:p>
            <a:fld id="{B4B69C6D-03EE-4A32-A586-2A8EA8BB11C4}" type="slidenum">
              <a:rPr lang="en-US" smtClean="0"/>
              <a:t>‹#›</a:t>
            </a:fld>
            <a:endParaRPr lang="en-US"/>
          </a:p>
        </p:txBody>
      </p:sp>
    </p:spTree>
    <p:extLst>
      <p:ext uri="{BB962C8B-B14F-4D97-AF65-F5344CB8AC3E}">
        <p14:creationId xmlns:p14="http://schemas.microsoft.com/office/powerpoint/2010/main" val="404244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6684" y="686053"/>
            <a:ext cx="9390944" cy="1523494"/>
          </a:xfrm>
        </p:spPr>
        <p:txBody>
          <a:bodyPr anchor="ctr" anchorCtr="0">
            <a:noAutofit/>
          </a:bodyPr>
          <a:lstStyle>
            <a:lvl1pPr>
              <a:lnSpc>
                <a:spcPct val="9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a:t>click to…</a:t>
            </a:r>
          </a:p>
        </p:txBody>
      </p:sp>
    </p:spTree>
    <p:extLst>
      <p:ext uri="{BB962C8B-B14F-4D97-AF65-F5344CB8AC3E}">
        <p14:creationId xmlns:p14="http://schemas.microsoft.com/office/powerpoint/2010/main" val="57898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8000" y="1447799"/>
            <a:ext cx="11176000" cy="5029201"/>
          </a:xfrm>
        </p:spPr>
        <p:txBody>
          <a:bodyPr>
            <a:normAutofit/>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7419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508000" y="1447799"/>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799"/>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38960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0C5-727A-4612-B69B-2A0747AC0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0214A-1253-4201-848A-7DB13527FD8A}"/>
              </a:ext>
            </a:extLst>
          </p:cNvPr>
          <p:cNvSpPr>
            <a:spLocks noGrp="1"/>
          </p:cNvSpPr>
          <p:nvPr>
            <p:ph idx="1"/>
          </p:nvPr>
        </p:nvSpPr>
        <p:spPr>
          <a:xfrm>
            <a:off x="488951" y="4191000"/>
            <a:ext cx="11214100" cy="1665071"/>
          </a:xfrm>
        </p:spPr>
        <p:txBody>
          <a:bodyPr rtlCol="0"/>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9F859170-871D-4332-A54E-4F8700E9A9D1}"/>
              </a:ext>
            </a:extLst>
          </p:cNvPr>
          <p:cNvSpPr>
            <a:spLocks noGrp="1"/>
          </p:cNvSpPr>
          <p:nvPr>
            <p:ph idx="10"/>
          </p:nvPr>
        </p:nvSpPr>
        <p:spPr>
          <a:xfrm>
            <a:off x="488951" y="1463038"/>
            <a:ext cx="11214100" cy="1665071"/>
          </a:xfrm>
        </p:spPr>
        <p:txBody>
          <a:bodyPr rtlCol="0"/>
          <a:lstStyle>
            <a:lvl1pPr>
              <a:defRPr sz="2000"/>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4888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08000" y="1794049"/>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507999" y="2272656"/>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94049"/>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272656"/>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63684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781416"/>
            <a:ext cx="11176000" cy="664797"/>
          </a:xfrm>
        </p:spPr>
        <p:txBody>
          <a:bodyPr>
            <a:scene3d>
              <a:camera prst="orthographicFront"/>
              <a:lightRig rig="threePt" dir="t"/>
            </a:scene3d>
            <a:sp3d extrusionH="57150">
              <a:bevelT w="38100" h="38100"/>
            </a:sp3d>
          </a:bodyPr>
          <a:lstStyle>
            <a:lvl1pPr algn="r">
              <a:defRPr b="1" cap="none" spc="0">
                <a:ln w="10541" cmpd="sng">
                  <a:solidFill>
                    <a:schemeClr val="tx2"/>
                  </a:solidFill>
                  <a:prstDash val="solid"/>
                </a:ln>
                <a:solidFill>
                  <a:schemeClr val="tx2">
                    <a:lumMod val="90000"/>
                    <a:lumOff val="10000"/>
                  </a:schemeClr>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261400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Layout - Title and Content">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682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amp;ehk=TjU6"/><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amp;ehk=Etp12"/><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amp;ehk=Kz87eOrv97Zc0grQYY99jw&amp;r=0&amp;pid=OfficeInsert"/><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image" Target="../media/image5.png&amp;ehk=B0JWb1NkLqj485FOHZHx7w&amp;r=0&amp;pid=OfficeInsert"/><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601"/>
            <a:ext cx="11176000" cy="666385"/>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08000" y="1447800"/>
            <a:ext cx="11176000" cy="2000548"/>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253999" y="6519677"/>
            <a:ext cx="4629727" cy="369332"/>
          </a:xfrm>
          <a:prstGeom prst="rect">
            <a:avLst/>
          </a:prstGeom>
          <a:noFill/>
        </p:spPr>
        <p:txBody>
          <a:bodyPr wrap="square" lIns="0" tIns="0" rIns="0" bIns="0" rtlCol="0">
            <a:spAutoFit/>
          </a:bodyPr>
          <a:lstStyle/>
          <a:p>
            <a:r>
              <a:rPr lang="en-US" sz="2400" dirty="0">
                <a:solidFill>
                  <a:srgbClr val="001642"/>
                </a:solidFill>
                <a:latin typeface="Computerfont" pitchFamily="2" charset="0"/>
              </a:rPr>
              <a:t>Don’t </a:t>
            </a:r>
            <a:r>
              <a:rPr lang="en-US" sz="2400" dirty="0" err="1">
                <a:solidFill>
                  <a:srgbClr val="001642"/>
                </a:solidFill>
                <a:latin typeface="Computerfont" pitchFamily="2" charset="0"/>
              </a:rPr>
              <a:t>Pa..Panic</a:t>
            </a:r>
            <a:r>
              <a:rPr lang="en-US" sz="2400" dirty="0">
                <a:solidFill>
                  <a:srgbClr val="001642"/>
                </a:solidFill>
                <a:latin typeface="Computerfont" pitchFamily="2" charset="0"/>
              </a:rPr>
              <a:t> Consulting</a:t>
            </a:r>
          </a:p>
        </p:txBody>
      </p:sp>
      <p:pic>
        <p:nvPicPr>
          <p:cNvPr id="5" name="Picture 4">
            <a:extLst>
              <a:ext uri="{FF2B5EF4-FFF2-40B4-BE49-F238E27FC236}">
                <a16:creationId xmlns:a16="http://schemas.microsoft.com/office/drawing/2014/main" id="{BD46F35B-063F-4C07-AE1A-ECF9E88BDAB6}"/>
              </a:ext>
            </a:extLst>
          </p:cNvPr>
          <p:cNvPicPr>
            <a:picLocks noChangeAspect="1"/>
          </p:cNvPicPr>
          <p:nvPr userDrawn="1"/>
        </p:nvPicPr>
        <p:blipFill>
          <a:blip r:embed="rId16"/>
          <a:stretch>
            <a:fillRect/>
          </a:stretch>
        </p:blipFill>
        <p:spPr>
          <a:xfrm>
            <a:off x="10792071" y="5950078"/>
            <a:ext cx="1266049" cy="825933"/>
          </a:xfrm>
          <a:prstGeom prst="rect">
            <a:avLst/>
          </a:prstGeom>
        </p:spPr>
      </p:pic>
    </p:spTree>
    <p:extLst>
      <p:ext uri="{BB962C8B-B14F-4D97-AF65-F5344CB8AC3E}">
        <p14:creationId xmlns:p14="http://schemas.microsoft.com/office/powerpoint/2010/main" val="822762508"/>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4" r:id="rId3"/>
    <p:sldLayoutId id="2147483706" r:id="rId4"/>
    <p:sldLayoutId id="2147483707" r:id="rId5"/>
    <p:sldLayoutId id="2147483721" r:id="rId6"/>
    <p:sldLayoutId id="2147483708" r:id="rId7"/>
    <p:sldLayoutId id="2147483709" r:id="rId8"/>
    <p:sldLayoutId id="2147483710" r:id="rId9"/>
    <p:sldLayoutId id="2147483714" r:id="rId10"/>
    <p:sldLayoutId id="2147483717" r:id="rId11"/>
    <p:sldLayoutId id="2147483718" r:id="rId12"/>
    <p:sldLayoutId id="2147483720"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accent3">
              <a:lumMod val="50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8B1DD-3079-4399-AFDF-5DE876066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E6059F-56AE-4163-A69F-9647F60FF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66C16-0807-42A5-A9FE-9201FB1FF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3959A-8B2F-407C-9741-B29BB1C9CEBD}" type="datetimeFigureOut">
              <a:rPr lang="en-US" smtClean="0"/>
              <a:t>3/13/2019</a:t>
            </a:fld>
            <a:endParaRPr lang="en-US"/>
          </a:p>
        </p:txBody>
      </p:sp>
      <p:sp>
        <p:nvSpPr>
          <p:cNvPr id="5" name="Footer Placeholder 4">
            <a:extLst>
              <a:ext uri="{FF2B5EF4-FFF2-40B4-BE49-F238E27FC236}">
                <a16:creationId xmlns:a16="http://schemas.microsoft.com/office/drawing/2014/main" id="{E2B20350-42D1-4114-886F-02E8E62B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5B5ACF-971D-4DB1-9CAB-25CE64C01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69C6D-03EE-4A32-A586-2A8EA8BB11C4}" type="slidenum">
              <a:rPr lang="en-US" smtClean="0"/>
              <a:t>‹#›</a:t>
            </a:fld>
            <a:endParaRPr lang="en-US"/>
          </a:p>
        </p:txBody>
      </p:sp>
    </p:spTree>
    <p:extLst>
      <p:ext uri="{BB962C8B-B14F-4D97-AF65-F5344CB8AC3E}">
        <p14:creationId xmlns:p14="http://schemas.microsoft.com/office/powerpoint/2010/main" val="344192816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mailto:pstork@dontpapanic.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7381-32CA-4CEF-A072-53827FC0E7A7}"/>
              </a:ext>
            </a:extLst>
          </p:cNvPr>
          <p:cNvSpPr>
            <a:spLocks noGrp="1"/>
          </p:cNvSpPr>
          <p:nvPr>
            <p:ph type="ctrTitle"/>
          </p:nvPr>
        </p:nvSpPr>
        <p:spPr>
          <a:xfrm>
            <a:off x="595222" y="2580370"/>
            <a:ext cx="10950633" cy="1523495"/>
          </a:xfrm>
        </p:spPr>
        <p:txBody>
          <a:bodyPr/>
          <a:lstStyle/>
          <a:p>
            <a:r>
              <a:rPr lang="en-US" sz="7200" dirty="0"/>
              <a:t>Intro to SharePoint 2019</a:t>
            </a:r>
          </a:p>
        </p:txBody>
      </p:sp>
      <p:sp>
        <p:nvSpPr>
          <p:cNvPr id="3" name="Subtitle 2">
            <a:extLst>
              <a:ext uri="{FF2B5EF4-FFF2-40B4-BE49-F238E27FC236}">
                <a16:creationId xmlns:a16="http://schemas.microsoft.com/office/drawing/2014/main" id="{B2685652-E65D-47E2-B704-860231F2E940}"/>
              </a:ext>
            </a:extLst>
          </p:cNvPr>
          <p:cNvSpPr>
            <a:spLocks noGrp="1"/>
          </p:cNvSpPr>
          <p:nvPr>
            <p:ph type="subTitle" idx="1"/>
          </p:nvPr>
        </p:nvSpPr>
        <p:spPr>
          <a:xfrm>
            <a:off x="620683" y="4274274"/>
            <a:ext cx="10950633" cy="461665"/>
          </a:xfrm>
        </p:spPr>
        <p:txBody>
          <a:bodyPr/>
          <a:lstStyle/>
          <a:p>
            <a:r>
              <a:rPr lang="en-US" sz="5400" dirty="0"/>
              <a:t>What’s New</a:t>
            </a:r>
            <a:br>
              <a:rPr lang="en-US" b="1" dirty="0">
                <a:solidFill>
                  <a:schemeClr val="tx1">
                    <a:lumMod val="85000"/>
                    <a:lumOff val="15000"/>
                  </a:schemeClr>
                </a:solidFill>
              </a:rPr>
            </a:br>
            <a:endParaRPr lang="en-US" dirty="0"/>
          </a:p>
          <a:p>
            <a:endParaRPr lang="en-US" dirty="0"/>
          </a:p>
        </p:txBody>
      </p:sp>
    </p:spTree>
    <p:extLst>
      <p:ext uri="{BB962C8B-B14F-4D97-AF65-F5344CB8AC3E}">
        <p14:creationId xmlns:p14="http://schemas.microsoft.com/office/powerpoint/2010/main" val="3859989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68DC-9BF3-4DF8-BA7F-963F1D0789A5}"/>
              </a:ext>
            </a:extLst>
          </p:cNvPr>
          <p:cNvSpPr>
            <a:spLocks noGrp="1"/>
          </p:cNvSpPr>
          <p:nvPr>
            <p:ph type="title"/>
          </p:nvPr>
        </p:nvSpPr>
        <p:spPr/>
        <p:txBody>
          <a:bodyPr/>
          <a:lstStyle/>
          <a:p>
            <a:r>
              <a:rPr lang="en-US" dirty="0"/>
              <a:t>Modern Search Experience</a:t>
            </a:r>
          </a:p>
        </p:txBody>
      </p:sp>
      <p:sp>
        <p:nvSpPr>
          <p:cNvPr id="3" name="Content Placeholder 2">
            <a:extLst>
              <a:ext uri="{FF2B5EF4-FFF2-40B4-BE49-F238E27FC236}">
                <a16:creationId xmlns:a16="http://schemas.microsoft.com/office/drawing/2014/main" id="{10BAC582-0CC7-4602-8EF1-B03C7C5DBA9B}"/>
              </a:ext>
            </a:extLst>
          </p:cNvPr>
          <p:cNvSpPr>
            <a:spLocks noGrp="1"/>
          </p:cNvSpPr>
          <p:nvPr>
            <p:ph idx="1"/>
          </p:nvPr>
        </p:nvSpPr>
        <p:spPr>
          <a:xfrm>
            <a:off x="508000" y="1447799"/>
            <a:ext cx="6899344" cy="5029201"/>
          </a:xfrm>
        </p:spPr>
        <p:txBody>
          <a:bodyPr/>
          <a:lstStyle/>
          <a:p>
            <a:r>
              <a:rPr lang="en-US" dirty="0"/>
              <a:t>Type Ahead Contextual Search</a:t>
            </a:r>
          </a:p>
          <a:p>
            <a:r>
              <a:rPr lang="en-US" dirty="0"/>
              <a:t>Multiple Content Categories displayed</a:t>
            </a:r>
          </a:p>
          <a:p>
            <a:r>
              <a:rPr lang="en-US" dirty="0"/>
              <a:t>Filter by Result Types</a:t>
            </a:r>
          </a:p>
          <a:p>
            <a:r>
              <a:rPr lang="en-US" dirty="0"/>
              <a:t>New Modern Search Results Page</a:t>
            </a:r>
          </a:p>
          <a:p>
            <a:r>
              <a:rPr lang="en-US" dirty="0"/>
              <a:t>Return to original page after searching</a:t>
            </a:r>
          </a:p>
          <a:p>
            <a:endParaRPr lang="en-US" dirty="0"/>
          </a:p>
        </p:txBody>
      </p:sp>
      <p:pic>
        <p:nvPicPr>
          <p:cNvPr id="4" name="Picture 3">
            <a:extLst>
              <a:ext uri="{FF2B5EF4-FFF2-40B4-BE49-F238E27FC236}">
                <a16:creationId xmlns:a16="http://schemas.microsoft.com/office/drawing/2014/main" id="{8195B6EE-97E8-4EDE-9436-D43D0E70F762}"/>
              </a:ext>
            </a:extLst>
          </p:cNvPr>
          <p:cNvPicPr>
            <a:picLocks noChangeAspect="1"/>
          </p:cNvPicPr>
          <p:nvPr/>
        </p:nvPicPr>
        <p:blipFill rotWithShape="1">
          <a:blip r:embed="rId2"/>
          <a:srcRect r="1161"/>
          <a:stretch/>
        </p:blipFill>
        <p:spPr>
          <a:xfrm>
            <a:off x="7407344" y="1447799"/>
            <a:ext cx="4179147" cy="43500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5150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75C7-7972-45A0-90C1-B05BC3DA8987}"/>
              </a:ext>
            </a:extLst>
          </p:cNvPr>
          <p:cNvSpPr>
            <a:spLocks noGrp="1"/>
          </p:cNvSpPr>
          <p:nvPr>
            <p:ph type="title"/>
          </p:nvPr>
        </p:nvSpPr>
        <p:spPr/>
        <p:txBody>
          <a:bodyPr/>
          <a:lstStyle/>
          <a:p>
            <a:r>
              <a:rPr lang="en-US" dirty="0"/>
              <a:t>Developer Improvements</a:t>
            </a:r>
          </a:p>
        </p:txBody>
      </p:sp>
      <p:sp>
        <p:nvSpPr>
          <p:cNvPr id="3" name="Content Placeholder 2">
            <a:extLst>
              <a:ext uri="{FF2B5EF4-FFF2-40B4-BE49-F238E27FC236}">
                <a16:creationId xmlns:a16="http://schemas.microsoft.com/office/drawing/2014/main" id="{3F12DB47-44C7-4405-B128-32FCB3AC59E8}"/>
              </a:ext>
            </a:extLst>
          </p:cNvPr>
          <p:cNvSpPr>
            <a:spLocks noGrp="1"/>
          </p:cNvSpPr>
          <p:nvPr>
            <p:ph idx="1"/>
          </p:nvPr>
        </p:nvSpPr>
        <p:spPr/>
        <p:txBody>
          <a:bodyPr/>
          <a:lstStyle/>
          <a:p>
            <a:r>
              <a:rPr lang="en-US" dirty="0" err="1"/>
              <a:t>SPFXclient</a:t>
            </a:r>
            <a:r>
              <a:rPr lang="en-US" dirty="0"/>
              <a:t>-side web parts</a:t>
            </a:r>
          </a:p>
          <a:p>
            <a:r>
              <a:rPr lang="en-US" dirty="0"/>
              <a:t>SPFX extensions in modern experiences</a:t>
            </a:r>
          </a:p>
          <a:p>
            <a:r>
              <a:rPr lang="en-US" dirty="0"/>
              <a:t>Webhooks for list items</a:t>
            </a:r>
          </a:p>
          <a:p>
            <a:r>
              <a:rPr lang="en-US" dirty="0"/>
              <a:t>Asset packaging and JavaScript hosting from app catalog</a:t>
            </a:r>
          </a:p>
          <a:p>
            <a:r>
              <a:rPr lang="en-US" dirty="0"/>
              <a:t>"Tenant" scoped deployment of SPFX</a:t>
            </a:r>
          </a:p>
          <a:p>
            <a:r>
              <a:rPr lang="en-US" dirty="0"/>
              <a:t>SharePoint Framework version 1.4.1 </a:t>
            </a:r>
          </a:p>
        </p:txBody>
      </p:sp>
    </p:spTree>
    <p:extLst>
      <p:ext uri="{BB962C8B-B14F-4D97-AF65-F5344CB8AC3E}">
        <p14:creationId xmlns:p14="http://schemas.microsoft.com/office/powerpoint/2010/main" val="13488954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6D97-851C-4B65-8137-5A384C3F17D9}"/>
              </a:ext>
            </a:extLst>
          </p:cNvPr>
          <p:cNvSpPr>
            <a:spLocks noGrp="1"/>
          </p:cNvSpPr>
          <p:nvPr>
            <p:ph type="title"/>
          </p:nvPr>
        </p:nvSpPr>
        <p:spPr/>
        <p:txBody>
          <a:bodyPr/>
          <a:lstStyle/>
          <a:p>
            <a:r>
              <a:rPr lang="en-US" dirty="0"/>
              <a:t>Still On the Roadmap</a:t>
            </a:r>
          </a:p>
        </p:txBody>
      </p:sp>
      <p:sp>
        <p:nvSpPr>
          <p:cNvPr id="3" name="Content Placeholder 2">
            <a:extLst>
              <a:ext uri="{FF2B5EF4-FFF2-40B4-BE49-F238E27FC236}">
                <a16:creationId xmlns:a16="http://schemas.microsoft.com/office/drawing/2014/main" id="{FBC2D2B0-05A1-42A8-98F2-D16B58681CC7}"/>
              </a:ext>
            </a:extLst>
          </p:cNvPr>
          <p:cNvSpPr>
            <a:spLocks noGrp="1"/>
          </p:cNvSpPr>
          <p:nvPr>
            <p:ph idx="1"/>
          </p:nvPr>
        </p:nvSpPr>
        <p:spPr/>
        <p:txBody>
          <a:bodyPr/>
          <a:lstStyle/>
          <a:p>
            <a:r>
              <a:rPr lang="en-US" dirty="0"/>
              <a:t>Site Designs and Site Scripts</a:t>
            </a:r>
          </a:p>
          <a:p>
            <a:r>
              <a:rPr lang="en-US" dirty="0"/>
              <a:t>Hub sites</a:t>
            </a:r>
          </a:p>
          <a:p>
            <a:r>
              <a:rPr lang="en-US" dirty="0"/>
              <a:t>Site collection app catalog</a:t>
            </a:r>
          </a:p>
          <a:p>
            <a:r>
              <a:rPr lang="en-US" dirty="0"/>
              <a:t>"Tenant" properties</a:t>
            </a:r>
          </a:p>
          <a:p>
            <a:r>
              <a:rPr lang="en-US" dirty="0"/>
              <a:t>Ability to customize modern themes</a:t>
            </a:r>
          </a:p>
          <a:p>
            <a:endParaRPr lang="en-US" dirty="0"/>
          </a:p>
        </p:txBody>
      </p:sp>
    </p:spTree>
    <p:extLst>
      <p:ext uri="{BB962C8B-B14F-4D97-AF65-F5344CB8AC3E}">
        <p14:creationId xmlns:p14="http://schemas.microsoft.com/office/powerpoint/2010/main" val="33737795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868C-63A5-42FE-A336-B827536BD946}"/>
              </a:ext>
            </a:extLst>
          </p:cNvPr>
          <p:cNvSpPr>
            <a:spLocks noGrp="1"/>
          </p:cNvSpPr>
          <p:nvPr>
            <p:ph type="title"/>
          </p:nvPr>
        </p:nvSpPr>
        <p:spPr/>
        <p:txBody>
          <a:bodyPr/>
          <a:lstStyle/>
          <a:p>
            <a:r>
              <a:rPr lang="en-US" dirty="0"/>
              <a:t>SharePoint Home</a:t>
            </a:r>
          </a:p>
        </p:txBody>
      </p:sp>
      <p:sp>
        <p:nvSpPr>
          <p:cNvPr id="3" name="Content Placeholder 2">
            <a:extLst>
              <a:ext uri="{FF2B5EF4-FFF2-40B4-BE49-F238E27FC236}">
                <a16:creationId xmlns:a16="http://schemas.microsoft.com/office/drawing/2014/main" id="{375BB219-F31E-4AF9-A015-5F32A47128C4}"/>
              </a:ext>
            </a:extLst>
          </p:cNvPr>
          <p:cNvSpPr>
            <a:spLocks noGrp="1"/>
          </p:cNvSpPr>
          <p:nvPr>
            <p:ph idx="1"/>
          </p:nvPr>
        </p:nvSpPr>
        <p:spPr/>
        <p:txBody>
          <a:bodyPr/>
          <a:lstStyle/>
          <a:p>
            <a:r>
              <a:rPr lang="en-US" dirty="0"/>
              <a:t>Easier Site Creation</a:t>
            </a:r>
          </a:p>
          <a:p>
            <a:pPr lvl="1"/>
            <a:r>
              <a:rPr lang="en-US" dirty="0"/>
              <a:t>Modern Team Site</a:t>
            </a:r>
          </a:p>
          <a:p>
            <a:pPr lvl="1"/>
            <a:r>
              <a:rPr lang="en-US" dirty="0"/>
              <a:t>Communication Site</a:t>
            </a:r>
          </a:p>
          <a:p>
            <a:r>
              <a:rPr lang="en-US" dirty="0"/>
              <a:t>Fast Site Creation</a:t>
            </a:r>
          </a:p>
          <a:p>
            <a:pPr lvl="1"/>
            <a:r>
              <a:rPr lang="en-US" dirty="0"/>
              <a:t>OneDrive Site provisioning</a:t>
            </a:r>
          </a:p>
          <a:p>
            <a:pPr lvl="1"/>
            <a:r>
              <a:rPr lang="en-US" dirty="0"/>
              <a:t>Modern Team Site</a:t>
            </a:r>
          </a:p>
          <a:p>
            <a:pPr lvl="1"/>
            <a:r>
              <a:rPr lang="en-US" dirty="0"/>
              <a:t>Communication Site</a:t>
            </a:r>
          </a:p>
          <a:p>
            <a:r>
              <a:rPr lang="en-US" dirty="0"/>
              <a:t>Improved Navigation to Recent, Important, Followed Sites</a:t>
            </a:r>
          </a:p>
        </p:txBody>
      </p:sp>
      <p:pic>
        <p:nvPicPr>
          <p:cNvPr id="4" name="Picture 3">
            <a:extLst>
              <a:ext uri="{FF2B5EF4-FFF2-40B4-BE49-F238E27FC236}">
                <a16:creationId xmlns:a16="http://schemas.microsoft.com/office/drawing/2014/main" id="{B4BDF45E-768E-45C0-AD20-850C2129B1EA}"/>
              </a:ext>
            </a:extLst>
          </p:cNvPr>
          <p:cNvPicPr>
            <a:picLocks noChangeAspect="1"/>
          </p:cNvPicPr>
          <p:nvPr/>
        </p:nvPicPr>
        <p:blipFill>
          <a:blip r:embed="rId2"/>
          <a:stretch>
            <a:fillRect/>
          </a:stretch>
        </p:blipFill>
        <p:spPr>
          <a:xfrm>
            <a:off x="6905136" y="1447799"/>
            <a:ext cx="4968767" cy="39624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8031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UI On-Premises</a:t>
            </a:r>
          </a:p>
        </p:txBody>
      </p:sp>
      <p:pic>
        <p:nvPicPr>
          <p:cNvPr id="4" name="Picture Placeholder 3">
            <a:extLst>
              <a:ext uri="{FF2B5EF4-FFF2-40B4-BE49-F238E27FC236}">
                <a16:creationId xmlns:a16="http://schemas.microsoft.com/office/drawing/2014/main" id="{6E499FD5-F388-4ECE-8D4D-F93AF6C111C0}"/>
              </a:ext>
            </a:extLst>
          </p:cNvPr>
          <p:cNvPicPr>
            <a:picLocks noGrp="1" noChangeAspect="1"/>
          </p:cNvPicPr>
          <p:nvPr>
            <p:ph type="pic" sz="quarter" idx="10"/>
          </p:nvPr>
        </p:nvPicPr>
        <p:blipFill>
          <a:blip r:embed="rId3"/>
          <a:stretch>
            <a:fillRect/>
          </a:stretch>
        </p:blipFill>
        <p:spPr>
          <a:xfrm rot="20820000">
            <a:off x="922078" y="1730213"/>
            <a:ext cx="5336576" cy="3651951"/>
          </a:xfrm>
          <a:prstGeom prst="rect">
            <a:avLst/>
          </a:prstGeom>
        </p:spPr>
      </p:pic>
    </p:spTree>
    <p:extLst>
      <p:ext uri="{BB962C8B-B14F-4D97-AF65-F5344CB8AC3E}">
        <p14:creationId xmlns:p14="http://schemas.microsoft.com/office/powerpoint/2010/main" val="14988164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72A5-0B39-470D-B30B-971025E80B6D}"/>
              </a:ext>
            </a:extLst>
          </p:cNvPr>
          <p:cNvSpPr>
            <a:spLocks noGrp="1"/>
          </p:cNvSpPr>
          <p:nvPr>
            <p:ph type="ctrTitle"/>
          </p:nvPr>
        </p:nvSpPr>
        <p:spPr/>
        <p:txBody>
          <a:bodyPr/>
          <a:lstStyle/>
          <a:p>
            <a:r>
              <a:rPr lang="en-US" dirty="0"/>
              <a:t>Better Office 365 Integration</a:t>
            </a:r>
          </a:p>
        </p:txBody>
      </p:sp>
      <p:sp>
        <p:nvSpPr>
          <p:cNvPr id="3" name="Subtitle 2">
            <a:extLst>
              <a:ext uri="{FF2B5EF4-FFF2-40B4-BE49-F238E27FC236}">
                <a16:creationId xmlns:a16="http://schemas.microsoft.com/office/drawing/2014/main" id="{593DF184-114C-4B84-8D75-6808F4667D6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617144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7B8F-B100-4C8A-8003-13C083989A3F}"/>
              </a:ext>
            </a:extLst>
          </p:cNvPr>
          <p:cNvSpPr>
            <a:spLocks noGrp="1"/>
          </p:cNvSpPr>
          <p:nvPr>
            <p:ph type="title"/>
          </p:nvPr>
        </p:nvSpPr>
        <p:spPr/>
        <p:txBody>
          <a:bodyPr/>
          <a:lstStyle/>
          <a:p>
            <a:r>
              <a:rPr lang="en-US" dirty="0"/>
              <a:t>Business Process Improvements</a:t>
            </a:r>
          </a:p>
        </p:txBody>
      </p:sp>
      <p:sp>
        <p:nvSpPr>
          <p:cNvPr id="3" name="Content Placeholder 2">
            <a:extLst>
              <a:ext uri="{FF2B5EF4-FFF2-40B4-BE49-F238E27FC236}">
                <a16:creationId xmlns:a16="http://schemas.microsoft.com/office/drawing/2014/main" id="{CB7C1D17-2F56-4B69-BE0A-921DD8709CBA}"/>
              </a:ext>
            </a:extLst>
          </p:cNvPr>
          <p:cNvSpPr>
            <a:spLocks noGrp="1"/>
          </p:cNvSpPr>
          <p:nvPr>
            <p:ph idx="1"/>
          </p:nvPr>
        </p:nvSpPr>
        <p:spPr>
          <a:xfrm>
            <a:off x="508000" y="1447800"/>
            <a:ext cx="11176000" cy="3995058"/>
          </a:xfrm>
        </p:spPr>
        <p:txBody>
          <a:bodyPr>
            <a:normAutofit/>
          </a:bodyPr>
          <a:lstStyle/>
          <a:p>
            <a:r>
              <a:rPr lang="en-US" dirty="0"/>
              <a:t>PowerApps and Flow Integration through On-Premises Gateway*</a:t>
            </a:r>
          </a:p>
          <a:p>
            <a:r>
              <a:rPr lang="en-US" dirty="0"/>
              <a:t>Improved Workflow Manager (CU5) </a:t>
            </a:r>
          </a:p>
          <a:p>
            <a:pPr lvl="1"/>
            <a:endParaRPr lang="en-US" dirty="0"/>
          </a:p>
          <a:p>
            <a:r>
              <a:rPr lang="en-US" dirty="0"/>
              <a:t>No PowerApps List Form customization</a:t>
            </a:r>
          </a:p>
          <a:p>
            <a:r>
              <a:rPr lang="en-US" dirty="0"/>
              <a:t>No SharePoint Workflow Manager 2019</a:t>
            </a:r>
          </a:p>
        </p:txBody>
      </p:sp>
      <p:sp>
        <p:nvSpPr>
          <p:cNvPr id="4" name="TextBox 3">
            <a:extLst>
              <a:ext uri="{FF2B5EF4-FFF2-40B4-BE49-F238E27FC236}">
                <a16:creationId xmlns:a16="http://schemas.microsoft.com/office/drawing/2014/main" id="{48352FB0-15CF-4A4F-BC0A-C7C0933CCF4C}"/>
              </a:ext>
            </a:extLst>
          </p:cNvPr>
          <p:cNvSpPr txBox="1"/>
          <p:nvPr/>
        </p:nvSpPr>
        <p:spPr>
          <a:xfrm>
            <a:off x="508000" y="5995672"/>
            <a:ext cx="11176000"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rPr>
              <a:t>* Starting Feb 1, 2019 the On-Premises Gateway requires premium licensing</a:t>
            </a:r>
          </a:p>
        </p:txBody>
      </p:sp>
    </p:spTree>
    <p:extLst>
      <p:ext uri="{BB962C8B-B14F-4D97-AF65-F5344CB8AC3E}">
        <p14:creationId xmlns:p14="http://schemas.microsoft.com/office/powerpoint/2010/main" val="8829976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2FCE-0C7B-41F4-B3D2-B67C5052E1EE}"/>
              </a:ext>
            </a:extLst>
          </p:cNvPr>
          <p:cNvSpPr>
            <a:spLocks noGrp="1"/>
          </p:cNvSpPr>
          <p:nvPr>
            <p:ph type="title"/>
          </p:nvPr>
        </p:nvSpPr>
        <p:spPr/>
        <p:txBody>
          <a:bodyPr/>
          <a:lstStyle/>
          <a:p>
            <a:r>
              <a:rPr lang="en-US" dirty="0"/>
              <a:t>Other Improvements</a:t>
            </a:r>
          </a:p>
        </p:txBody>
      </p:sp>
      <p:sp>
        <p:nvSpPr>
          <p:cNvPr id="3" name="Content Placeholder 2">
            <a:extLst>
              <a:ext uri="{FF2B5EF4-FFF2-40B4-BE49-F238E27FC236}">
                <a16:creationId xmlns:a16="http://schemas.microsoft.com/office/drawing/2014/main" id="{053636DE-351B-42EA-89D6-9877550434A1}"/>
              </a:ext>
            </a:extLst>
          </p:cNvPr>
          <p:cNvSpPr>
            <a:spLocks noGrp="1"/>
          </p:cNvSpPr>
          <p:nvPr>
            <p:ph idx="1"/>
          </p:nvPr>
        </p:nvSpPr>
        <p:spPr/>
        <p:txBody>
          <a:bodyPr/>
          <a:lstStyle/>
          <a:p>
            <a:r>
              <a:rPr lang="en-US" dirty="0"/>
              <a:t>Hybrid Wizard Embedded in Central Admin</a:t>
            </a:r>
          </a:p>
          <a:p>
            <a:r>
              <a:rPr lang="en-US" dirty="0"/>
              <a:t>Next Gen OneDrive client can sync document libraries</a:t>
            </a:r>
          </a:p>
        </p:txBody>
      </p:sp>
    </p:spTree>
    <p:extLst>
      <p:ext uri="{BB962C8B-B14F-4D97-AF65-F5344CB8AC3E}">
        <p14:creationId xmlns:p14="http://schemas.microsoft.com/office/powerpoint/2010/main" val="33128201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8AA3-E9C4-406A-9000-B736A59941DF}"/>
              </a:ext>
            </a:extLst>
          </p:cNvPr>
          <p:cNvSpPr>
            <a:spLocks noGrp="1"/>
          </p:cNvSpPr>
          <p:nvPr>
            <p:ph type="ctrTitle"/>
          </p:nvPr>
        </p:nvSpPr>
        <p:spPr/>
        <p:txBody>
          <a:bodyPr/>
          <a:lstStyle/>
          <a:p>
            <a:r>
              <a:rPr lang="en-US" dirty="0"/>
              <a:t>Improved Scalability &amp; Compliance</a:t>
            </a:r>
          </a:p>
        </p:txBody>
      </p:sp>
      <p:sp>
        <p:nvSpPr>
          <p:cNvPr id="3" name="Subtitle 2">
            <a:extLst>
              <a:ext uri="{FF2B5EF4-FFF2-40B4-BE49-F238E27FC236}">
                <a16:creationId xmlns:a16="http://schemas.microsoft.com/office/drawing/2014/main" id="{9E681B28-66C0-4CE6-A1BB-39B1794E53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02613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9824-B23C-4377-9650-1B4FBCD900B6}"/>
              </a:ext>
            </a:extLst>
          </p:cNvPr>
          <p:cNvSpPr>
            <a:spLocks noGrp="1"/>
          </p:cNvSpPr>
          <p:nvPr>
            <p:ph type="title"/>
          </p:nvPr>
        </p:nvSpPr>
        <p:spPr/>
        <p:txBody>
          <a:bodyPr/>
          <a:lstStyle/>
          <a:p>
            <a:r>
              <a:rPr lang="en-US" dirty="0"/>
              <a:t>Improved Scalability and Limits</a:t>
            </a:r>
          </a:p>
        </p:txBody>
      </p:sp>
      <p:sp>
        <p:nvSpPr>
          <p:cNvPr id="3" name="Content Placeholder 2">
            <a:extLst>
              <a:ext uri="{FF2B5EF4-FFF2-40B4-BE49-F238E27FC236}">
                <a16:creationId xmlns:a16="http://schemas.microsoft.com/office/drawing/2014/main" id="{94477706-0A0F-44D8-8184-BE4DAB265639}"/>
              </a:ext>
            </a:extLst>
          </p:cNvPr>
          <p:cNvSpPr>
            <a:spLocks noGrp="1"/>
          </p:cNvSpPr>
          <p:nvPr>
            <p:ph idx="1"/>
          </p:nvPr>
        </p:nvSpPr>
        <p:spPr/>
        <p:txBody>
          <a:bodyPr/>
          <a:lstStyle/>
          <a:p>
            <a:r>
              <a:rPr lang="en-US" dirty="0"/>
              <a:t>Larger File upload size (15GB vs 10GB in SP 2016)</a:t>
            </a:r>
          </a:p>
          <a:p>
            <a:r>
              <a:rPr lang="en-US" dirty="0"/>
              <a:t>URL path length restriction increased to 400 from 260</a:t>
            </a:r>
          </a:p>
          <a:p>
            <a:r>
              <a:rPr lang="en-US" dirty="0"/>
              <a:t>URL document path encoding shortened</a:t>
            </a:r>
          </a:p>
          <a:p>
            <a:r>
              <a:rPr lang="en-US" dirty="0"/>
              <a:t>SMTP Authentication for Outgoing Email</a:t>
            </a:r>
          </a:p>
          <a:p>
            <a:r>
              <a:rPr lang="en-US" dirty="0"/>
              <a:t>Documentation Links from Central Admin</a:t>
            </a:r>
          </a:p>
          <a:p>
            <a:r>
              <a:rPr lang="en-US" dirty="0"/>
              <a:t>Use of # and % characters in file names</a:t>
            </a:r>
          </a:p>
        </p:txBody>
      </p:sp>
    </p:spTree>
    <p:extLst>
      <p:ext uri="{BB962C8B-B14F-4D97-AF65-F5344CB8AC3E}">
        <p14:creationId xmlns:p14="http://schemas.microsoft.com/office/powerpoint/2010/main" val="22608288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5647" y="1371599"/>
            <a:ext cx="2286000" cy="2286000"/>
          </a:xfrm>
          <a:prstGeom prst="rect">
            <a:avLst/>
          </a:prstGeom>
          <a:solidFill>
            <a:srgbClr val="E42B06"/>
          </a:solidFill>
        </p:spPr>
        <p:txBody>
          <a:bodyPr wrap="square" rtlCol="0" anchor="t">
            <a:noAutofit/>
          </a:bodyPr>
          <a:lstStyle/>
          <a:p>
            <a:pPr algn="ctr"/>
            <a:r>
              <a:rPr lang="en-US" dirty="0">
                <a:solidFill>
                  <a:schemeClr val="bg1"/>
                </a:solidFill>
                <a:latin typeface="Segoe UI" panose="020B0502040204020203" pitchFamily="34" charset="0"/>
                <a:cs typeface="Segoe UI" panose="020B0502040204020203" pitchFamily="34" charset="0"/>
              </a:rPr>
              <a:t>Owner/Principal Architect</a:t>
            </a: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Don’t </a:t>
            </a:r>
            <a:r>
              <a:rPr lang="en-US" sz="1600" dirty="0" err="1">
                <a:solidFill>
                  <a:schemeClr val="bg1"/>
                </a:solidFill>
                <a:latin typeface="Segoe UI" panose="020B0502040204020203" pitchFamily="34" charset="0"/>
                <a:cs typeface="Segoe UI" panose="020B0502040204020203" pitchFamily="34" charset="0"/>
              </a:rPr>
              <a:t>Pa..Panic</a:t>
            </a:r>
            <a:r>
              <a:rPr lang="en-US" sz="1600" dirty="0">
                <a:solidFill>
                  <a:schemeClr val="bg1"/>
                </a:solidFill>
                <a:latin typeface="Segoe UI" panose="020B0502040204020203" pitchFamily="34" charset="0"/>
                <a:cs typeface="Segoe UI" panose="020B0502040204020203" pitchFamily="34" charset="0"/>
              </a:rPr>
              <a:t> Consulting</a:t>
            </a:r>
          </a:p>
        </p:txBody>
      </p:sp>
      <p:sp>
        <p:nvSpPr>
          <p:cNvPr id="13" name="TextBox 12"/>
          <p:cNvSpPr txBox="1"/>
          <p:nvPr/>
        </p:nvSpPr>
        <p:spPr>
          <a:xfrm>
            <a:off x="3485647" y="3859714"/>
            <a:ext cx="2286000" cy="2286000"/>
          </a:xfrm>
          <a:prstGeom prst="rect">
            <a:avLst/>
          </a:prstGeom>
          <a:solidFill>
            <a:srgbClr val="0099FF"/>
          </a:solidFill>
        </p:spPr>
        <p:txBody>
          <a:bodyPr wrap="square" rtlCol="0" anchor="t">
            <a:noAutofit/>
          </a:bodyPr>
          <a:lstStyle/>
          <a:p>
            <a:pPr algn="ctr"/>
            <a:endParaRPr lang="en-US" sz="675"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sz="1350" dirty="0">
              <a:solidFill>
                <a:schemeClr val="bg1"/>
              </a:solidFill>
              <a:latin typeface="Segoe UI" panose="020B0502040204020203" pitchFamily="34" charset="0"/>
              <a:cs typeface="Segoe UI" panose="020B0502040204020203" pitchFamily="34" charset="0"/>
            </a:endParaRPr>
          </a:p>
          <a:p>
            <a:pPr marL="114300" lvl="2" indent="228600">
              <a:buFont typeface="Arial" panose="020B0604020202020204" pitchFamily="34" charset="0"/>
              <a:buChar char="•"/>
            </a:pPr>
            <a:r>
              <a:rPr lang="en-US" sz="1600" dirty="0" err="1">
                <a:solidFill>
                  <a:schemeClr val="bg1"/>
                </a:solidFill>
                <a:latin typeface="Segoe UI" panose="020B0502040204020203" pitchFamily="34" charset="0"/>
                <a:cs typeface="Segoe UI" panose="020B0502040204020203" pitchFamily="34" charset="0"/>
              </a:rPr>
              <a:t>Technet</a:t>
            </a:r>
            <a:r>
              <a:rPr lang="en-US" sz="1600" dirty="0">
                <a:solidFill>
                  <a:schemeClr val="bg1"/>
                </a:solidFill>
                <a:latin typeface="Segoe UI" panose="020B0502040204020203" pitchFamily="34" charset="0"/>
                <a:cs typeface="Segoe UI" panose="020B0502040204020203" pitchFamily="34" charset="0"/>
              </a:rPr>
              <a:t>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MSDN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Yammer Groups</a:t>
            </a:r>
          </a:p>
          <a:p>
            <a:pPr algn="ctr"/>
            <a:endParaRPr lang="en-US" sz="825"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74887" y="3859714"/>
            <a:ext cx="2286000" cy="2286000"/>
          </a:xfrm>
          <a:prstGeom prst="rect">
            <a:avLst/>
          </a:prstGeom>
          <a:solidFill>
            <a:srgbClr val="FFCC00"/>
          </a:solidFill>
        </p:spPr>
        <p:txBody>
          <a:bodyPr wrap="square" rtlCol="0" anchor="t">
            <a:noAutofit/>
          </a:bodyPr>
          <a:lstStyle/>
          <a:p>
            <a:pPr algn="ctr"/>
            <a:endParaRPr lang="en-US" sz="675" dirty="0">
              <a:latin typeface="Segoe UI" panose="020B0502040204020203" pitchFamily="34" charset="0"/>
              <a:cs typeface="Segoe UI" panose="020B0502040204020203" pitchFamily="34" charset="0"/>
            </a:endParaRPr>
          </a:p>
          <a:p>
            <a:pPr algn="ctr"/>
            <a:r>
              <a:rPr lang="en-US" dirty="0">
                <a:solidFill>
                  <a:srgbClr val="002060"/>
                </a:solidFill>
                <a:latin typeface="Segoe UI" panose="020B0502040204020203" pitchFamily="34" charset="0"/>
                <a:cs typeface="Segoe UI" panose="020B0502040204020203" pitchFamily="34" charset="0"/>
              </a:rPr>
              <a:t>Contact Information</a:t>
            </a:r>
          </a:p>
          <a:p>
            <a:pPr algn="ctr"/>
            <a:endParaRPr lang="en-US" sz="9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Email: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pstork@att.net</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Blog:</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http://dontPaPanic.com/blog</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Twitter: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a:t>
            </a:r>
            <a:r>
              <a:rPr lang="fr-FR" sz="1100" dirty="0" err="1">
                <a:solidFill>
                  <a:srgbClr val="002060"/>
                </a:solidFill>
                <a:latin typeface="Segoe UI" panose="020B0502040204020203" pitchFamily="34" charset="0"/>
                <a:cs typeface="Segoe UI" panose="020B0502040204020203" pitchFamily="34" charset="0"/>
              </a:rPr>
              <a:t>PStork</a:t>
            </a:r>
            <a:endParaRPr lang="en-US" sz="1100" dirty="0">
              <a:solidFill>
                <a:srgbClr val="002060"/>
              </a:solidFill>
              <a:latin typeface="Segoe UI" panose="020B0502040204020203" pitchFamily="34" charset="0"/>
              <a:cs typeface="Segoe UI" panose="020B0502040204020203" pitchFamily="34" charset="0"/>
            </a:endParaRPr>
          </a:p>
        </p:txBody>
      </p:sp>
      <p:sp>
        <p:nvSpPr>
          <p:cNvPr id="15" name="TextBox 14"/>
          <p:cNvSpPr txBox="1"/>
          <p:nvPr/>
        </p:nvSpPr>
        <p:spPr>
          <a:xfrm>
            <a:off x="5974887" y="1371599"/>
            <a:ext cx="2286000" cy="2286000"/>
          </a:xfrm>
          <a:prstGeom prst="rect">
            <a:avLst/>
          </a:prstGeom>
          <a:solidFill>
            <a:schemeClr val="accent4"/>
          </a:solidFill>
        </p:spPr>
        <p:txBody>
          <a:bodyPr wrap="square" rtlCol="0" anchor="t">
            <a:noAutofit/>
          </a:bodyPr>
          <a:lstStyle/>
          <a:p>
            <a:pPr algn="ctr"/>
            <a:endParaRPr lang="en-US" sz="675" dirty="0">
              <a:solidFill>
                <a:schemeClr val="tx1">
                  <a:lumMod val="50000"/>
                </a:schemeClr>
              </a:solidFill>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Author</a:t>
            </a:r>
          </a:p>
          <a:p>
            <a:pPr algn="ctr"/>
            <a:endParaRPr lang="en-US" sz="675" dirty="0">
              <a:latin typeface="Segoe UI" panose="020B0502040204020203" pitchFamily="34" charset="0"/>
              <a:cs typeface="Segoe UI" panose="020B0502040204020203" pitchFamily="34" charset="0"/>
            </a:endParaRP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Developer’s Guide to WSS 3.0</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MOSS 2007 Best Practices</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MCTS: WSS 3.0 Configuration Study Guide (70-631)</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SharePoint 2010 Development for Office 365</a:t>
            </a:r>
          </a:p>
        </p:txBody>
      </p:sp>
      <p:sp>
        <p:nvSpPr>
          <p:cNvPr id="16" name="TextBox 15"/>
          <p:cNvSpPr txBox="1"/>
          <p:nvPr/>
        </p:nvSpPr>
        <p:spPr>
          <a:xfrm>
            <a:off x="668594" y="198501"/>
            <a:ext cx="5837672" cy="830997"/>
          </a:xfrm>
          <a:prstGeom prst="rect">
            <a:avLst/>
          </a:prstGeom>
          <a:noFill/>
        </p:spPr>
        <p:txBody>
          <a:bodyPr wrap="square" rtlCol="0">
            <a:spAutoFit/>
          </a:bodyPr>
          <a:lstStyle/>
          <a:p>
            <a:r>
              <a:rPr lang="en-US" sz="4800" dirty="0">
                <a:solidFill>
                  <a:schemeClr val="bg1">
                    <a:lumMod val="65000"/>
                  </a:schemeClr>
                </a:solidFill>
              </a:rPr>
              <a:t>Paul Papanek Stork</a:t>
            </a:r>
          </a:p>
        </p:txBody>
      </p:sp>
      <p:sp>
        <p:nvSpPr>
          <p:cNvPr id="7" name="Rectangle 6"/>
          <p:cNvSpPr/>
          <p:nvPr/>
        </p:nvSpPr>
        <p:spPr>
          <a:xfrm>
            <a:off x="8969893" y="646721"/>
            <a:ext cx="1777818" cy="549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922" y="1549162"/>
            <a:ext cx="1071919" cy="7514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92" y="629729"/>
            <a:ext cx="1777818" cy="670408"/>
          </a:xfrm>
          <a:prstGeom prst="rect">
            <a:avLst/>
          </a:prstGeom>
        </p:spPr>
      </p:pic>
      <p:pic>
        <p:nvPicPr>
          <p:cNvPr id="2" name="Picture 1"/>
          <p:cNvPicPr>
            <a:picLocks noChangeAspect="1"/>
          </p:cNvPicPr>
          <p:nvPr/>
        </p:nvPicPr>
        <p:blipFill>
          <a:blip r:embed="rId5"/>
          <a:stretch>
            <a:fillRect/>
          </a:stretch>
        </p:blipFill>
        <p:spPr>
          <a:xfrm>
            <a:off x="9341752" y="3659171"/>
            <a:ext cx="1117460" cy="1117460"/>
          </a:xfrm>
          <a:prstGeom prst="rect">
            <a:avLst/>
          </a:prstGeom>
        </p:spPr>
      </p:pic>
      <p:pic>
        <p:nvPicPr>
          <p:cNvPr id="5" name="Picture 4"/>
          <p:cNvPicPr>
            <a:picLocks noChangeAspect="1"/>
          </p:cNvPicPr>
          <p:nvPr/>
        </p:nvPicPr>
        <p:blipFill>
          <a:blip r:embed="rId6"/>
          <a:stretch>
            <a:fillRect/>
          </a:stretch>
        </p:blipFill>
        <p:spPr>
          <a:xfrm>
            <a:off x="9341752" y="2421137"/>
            <a:ext cx="1117460" cy="1117460"/>
          </a:xfrm>
          <a:prstGeom prst="rect">
            <a:avLst/>
          </a:prstGeom>
        </p:spPr>
      </p:pic>
      <p:pic>
        <p:nvPicPr>
          <p:cNvPr id="17" name="Picture 16"/>
          <p:cNvPicPr>
            <a:picLocks noChangeAspect="1"/>
          </p:cNvPicPr>
          <p:nvPr/>
        </p:nvPicPr>
        <p:blipFill>
          <a:blip r:embed="rId7"/>
          <a:stretch>
            <a:fillRect/>
          </a:stretch>
        </p:blipFill>
        <p:spPr>
          <a:xfrm>
            <a:off x="3811906" y="1953647"/>
            <a:ext cx="1648011" cy="1096844"/>
          </a:xfrm>
          <a:prstGeom prst="rect">
            <a:avLst/>
          </a:prstGeom>
        </p:spPr>
      </p:pic>
      <p:pic>
        <p:nvPicPr>
          <p:cNvPr id="20" name="Picture 19"/>
          <p:cNvPicPr>
            <a:picLocks noChangeAspect="1"/>
          </p:cNvPicPr>
          <p:nvPr/>
        </p:nvPicPr>
        <p:blipFill>
          <a:blip r:embed="rId8"/>
          <a:stretch>
            <a:fillRect/>
          </a:stretch>
        </p:blipFill>
        <p:spPr>
          <a:xfrm>
            <a:off x="8933551" y="629729"/>
            <a:ext cx="1813594" cy="731716"/>
          </a:xfrm>
          <a:prstGeom prst="rect">
            <a:avLst/>
          </a:prstGeom>
        </p:spPr>
      </p:pic>
      <p:pic>
        <p:nvPicPr>
          <p:cNvPr id="6" name="Picture 5">
            <a:extLst>
              <a:ext uri="{FF2B5EF4-FFF2-40B4-BE49-F238E27FC236}">
                <a16:creationId xmlns:a16="http://schemas.microsoft.com/office/drawing/2014/main" id="{969B8338-D8D2-4D8C-9AF9-C6DCE4F0EA12}"/>
              </a:ext>
            </a:extLst>
          </p:cNvPr>
          <p:cNvPicPr>
            <a:picLocks noChangeAspect="1"/>
          </p:cNvPicPr>
          <p:nvPr/>
        </p:nvPicPr>
        <p:blipFill>
          <a:blip r:embed="rId9"/>
          <a:stretch>
            <a:fillRect/>
          </a:stretch>
        </p:blipFill>
        <p:spPr>
          <a:xfrm>
            <a:off x="9348922" y="4897206"/>
            <a:ext cx="1117460" cy="1117460"/>
          </a:xfrm>
          <a:prstGeom prst="rect">
            <a:avLst/>
          </a:prstGeom>
        </p:spPr>
      </p:pic>
      <p:pic>
        <p:nvPicPr>
          <p:cNvPr id="8" name="Picture 7"/>
          <p:cNvPicPr>
            <a:picLocks noChangeAspect="1"/>
          </p:cNvPicPr>
          <p:nvPr/>
        </p:nvPicPr>
        <p:blipFill>
          <a:blip r:embed="rId10"/>
          <a:stretch>
            <a:fillRect/>
          </a:stretch>
        </p:blipFill>
        <p:spPr>
          <a:xfrm>
            <a:off x="668594" y="1374902"/>
            <a:ext cx="2282697" cy="2282697"/>
          </a:xfrm>
          <a:prstGeom prst="rect">
            <a:avLst/>
          </a:prstGeom>
        </p:spPr>
      </p:pic>
    </p:spTree>
    <p:extLst>
      <p:ext uri="{BB962C8B-B14F-4D97-AF65-F5344CB8AC3E}">
        <p14:creationId xmlns:p14="http://schemas.microsoft.com/office/powerpoint/2010/main" val="2674749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850B-33EB-4CF0-A473-58F2DBF797FA}"/>
              </a:ext>
            </a:extLst>
          </p:cNvPr>
          <p:cNvSpPr>
            <a:spLocks noGrp="1"/>
          </p:cNvSpPr>
          <p:nvPr>
            <p:ph type="ctrTitle"/>
          </p:nvPr>
        </p:nvSpPr>
        <p:spPr/>
        <p:txBody>
          <a:bodyPr/>
          <a:lstStyle/>
          <a:p>
            <a:r>
              <a:rPr lang="en-US" dirty="0"/>
              <a:t>Removed or Deprecated</a:t>
            </a:r>
          </a:p>
        </p:txBody>
      </p:sp>
      <p:sp>
        <p:nvSpPr>
          <p:cNvPr id="3" name="Subtitle 2">
            <a:extLst>
              <a:ext uri="{FF2B5EF4-FFF2-40B4-BE49-F238E27FC236}">
                <a16:creationId xmlns:a16="http://schemas.microsoft.com/office/drawing/2014/main" id="{33542B9D-9C14-437D-8D2F-DE3315A3C4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18681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D879-0809-461D-93D5-D7D78588BBF3}"/>
              </a:ext>
            </a:extLst>
          </p:cNvPr>
          <p:cNvSpPr>
            <a:spLocks noGrp="1"/>
          </p:cNvSpPr>
          <p:nvPr>
            <p:ph type="title"/>
          </p:nvPr>
        </p:nvSpPr>
        <p:spPr/>
        <p:txBody>
          <a:bodyPr/>
          <a:lstStyle/>
          <a:p>
            <a:r>
              <a:rPr lang="en-US" dirty="0"/>
              <a:t>Deprecated</a:t>
            </a:r>
          </a:p>
        </p:txBody>
      </p:sp>
      <p:sp>
        <p:nvSpPr>
          <p:cNvPr id="3" name="Content Placeholder 2">
            <a:extLst>
              <a:ext uri="{FF2B5EF4-FFF2-40B4-BE49-F238E27FC236}">
                <a16:creationId xmlns:a16="http://schemas.microsoft.com/office/drawing/2014/main" id="{46DF8B41-406B-412A-AC59-740EA28DE32C}"/>
              </a:ext>
            </a:extLst>
          </p:cNvPr>
          <p:cNvSpPr>
            <a:spLocks noGrp="1"/>
          </p:cNvSpPr>
          <p:nvPr>
            <p:ph idx="1"/>
          </p:nvPr>
        </p:nvSpPr>
        <p:spPr/>
        <p:txBody>
          <a:bodyPr>
            <a:normAutofit fontScale="85000" lnSpcReduction="20000"/>
          </a:bodyPr>
          <a:lstStyle/>
          <a:p>
            <a:r>
              <a:rPr lang="en-US" dirty="0"/>
              <a:t>Access Services &amp; Access Services 2010</a:t>
            </a:r>
          </a:p>
          <a:p>
            <a:r>
              <a:rPr lang="en-US" dirty="0"/>
              <a:t>Aggregated Newsfeed</a:t>
            </a:r>
          </a:p>
          <a:p>
            <a:r>
              <a:rPr lang="en-US" dirty="0"/>
              <a:t>Custom Help</a:t>
            </a:r>
          </a:p>
          <a:p>
            <a:r>
              <a:rPr lang="en-US" dirty="0"/>
              <a:t>InfoPath Client / InfoPath Services (end of support 2026)</a:t>
            </a:r>
          </a:p>
          <a:p>
            <a:r>
              <a:rPr lang="en-US" dirty="0"/>
              <a:t>Lists web service</a:t>
            </a:r>
          </a:p>
          <a:p>
            <a:r>
              <a:rPr lang="en-US" dirty="0"/>
              <a:t>Machine Translation service</a:t>
            </a:r>
          </a:p>
          <a:p>
            <a:r>
              <a:rPr lang="en-US" dirty="0"/>
              <a:t>PerformancePoint Services</a:t>
            </a:r>
          </a:p>
          <a:p>
            <a:r>
              <a:rPr lang="en-US" dirty="0"/>
              <a:t>SharePoint Designer 2013 (end of support 2026)</a:t>
            </a:r>
          </a:p>
          <a:p>
            <a:r>
              <a:rPr lang="en-US" dirty="0"/>
              <a:t>Site Mailbox</a:t>
            </a:r>
          </a:p>
          <a:p>
            <a:r>
              <a:rPr lang="en-US" dirty="0"/>
              <a:t>Site Manager</a:t>
            </a:r>
          </a:p>
        </p:txBody>
      </p:sp>
    </p:spTree>
    <p:extLst>
      <p:ext uri="{BB962C8B-B14F-4D97-AF65-F5344CB8AC3E}">
        <p14:creationId xmlns:p14="http://schemas.microsoft.com/office/powerpoint/2010/main" val="36061497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9C22-32F0-4AD5-9E6F-CE2D4EECCEA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Be Sure To Thank Our Sponsors!</a:t>
            </a:r>
          </a:p>
        </p:txBody>
      </p:sp>
      <p:pic>
        <p:nvPicPr>
          <p:cNvPr id="4" name="Picture 3">
            <a:extLst>
              <a:ext uri="{FF2B5EF4-FFF2-40B4-BE49-F238E27FC236}">
                <a16:creationId xmlns:a16="http://schemas.microsoft.com/office/drawing/2014/main" id="{A131A70F-1E20-410E-AC23-8E7E5534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614" y="365125"/>
            <a:ext cx="1219202" cy="1219202"/>
          </a:xfrm>
          <a:prstGeom prst="rect">
            <a:avLst/>
          </a:prstGeom>
        </p:spPr>
      </p:pic>
      <p:pic>
        <p:nvPicPr>
          <p:cNvPr id="5" name="Picture 4">
            <a:extLst>
              <a:ext uri="{FF2B5EF4-FFF2-40B4-BE49-F238E27FC236}">
                <a16:creationId xmlns:a16="http://schemas.microsoft.com/office/drawing/2014/main" id="{D3D47594-CA43-4D70-82BD-D7DA56E86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84" y="365125"/>
            <a:ext cx="1219202" cy="1219202"/>
          </a:xfrm>
          <a:prstGeom prst="rect">
            <a:avLst/>
          </a:prstGeom>
        </p:spPr>
      </p:pic>
      <p:pic>
        <p:nvPicPr>
          <p:cNvPr id="1028" name="Picture 4" descr="http://www.collabsummit.org/wp-content/uploads/2019/01/backupify.jpg">
            <a:extLst>
              <a:ext uri="{FF2B5EF4-FFF2-40B4-BE49-F238E27FC236}">
                <a16:creationId xmlns:a16="http://schemas.microsoft.com/office/drawing/2014/main" id="{8CA4DA1E-75D8-4927-96BC-F41CD997E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105" y="1818685"/>
            <a:ext cx="2779160" cy="1302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llabsummit.org/wp-content/uploads/2018/08/skybow.png">
            <a:extLst>
              <a:ext uri="{FF2B5EF4-FFF2-40B4-BE49-F238E27FC236}">
                <a16:creationId xmlns:a16="http://schemas.microsoft.com/office/drawing/2014/main" id="{3108013A-7101-46CB-AD5A-BFE6F2292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09" y="3167149"/>
            <a:ext cx="1583951" cy="1583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llabsummit.org/wp-content/uploads/2017/12/Powell.jpg">
            <a:extLst>
              <a:ext uri="{FF2B5EF4-FFF2-40B4-BE49-F238E27FC236}">
                <a16:creationId xmlns:a16="http://schemas.microsoft.com/office/drawing/2014/main" id="{729D9222-40D8-4F08-9A2C-8B71B148B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16" y="1757737"/>
            <a:ext cx="2651123" cy="13255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ollabsummit.org/wp-content/uploads/2018/02/avepoint.jpeg">
            <a:extLst>
              <a:ext uri="{FF2B5EF4-FFF2-40B4-BE49-F238E27FC236}">
                <a16:creationId xmlns:a16="http://schemas.microsoft.com/office/drawing/2014/main" id="{1DA545FC-9531-4A35-B72F-0510796F5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0316" y="42260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collabsummit.org/wp-content/uploads/2018/01/tygraph2.png">
            <a:extLst>
              <a:ext uri="{FF2B5EF4-FFF2-40B4-BE49-F238E27FC236}">
                <a16:creationId xmlns:a16="http://schemas.microsoft.com/office/drawing/2014/main" id="{6F4B6966-7A0C-454C-96D7-0C6C065055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954" y="1958060"/>
            <a:ext cx="2030628" cy="7310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www.collabsummit.org/wp-content/uploads/2019/01/timlin.jpg">
            <a:extLst>
              <a:ext uri="{FF2B5EF4-FFF2-40B4-BE49-F238E27FC236}">
                <a16:creationId xmlns:a16="http://schemas.microsoft.com/office/drawing/2014/main" id="{7E6F8EB8-0D4C-44BE-B0FF-041E5C059F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3497" y="3512001"/>
            <a:ext cx="2470507" cy="621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collabsummit.org/wp-content/uploads/2018/10/provisionpoint.png">
            <a:extLst>
              <a:ext uri="{FF2B5EF4-FFF2-40B4-BE49-F238E27FC236}">
                <a16:creationId xmlns:a16="http://schemas.microsoft.com/office/drawing/2014/main" id="{DBFB1F15-3565-4B4B-AC97-70B5ACFA67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9631" y="3355774"/>
            <a:ext cx="1686674" cy="9483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collabsummit.org/wp-content/uploads/2018/08/CrowCanyon.png">
            <a:extLst>
              <a:ext uri="{FF2B5EF4-FFF2-40B4-BE49-F238E27FC236}">
                <a16:creationId xmlns:a16="http://schemas.microsoft.com/office/drawing/2014/main" id="{27FCEC09-4D6C-423E-8939-5366508FDF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2978" y="3167149"/>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collabsummit.org/wp-content/uploads/2019/01/SPTechCon_logo_LG_RGB.jpg">
            <a:extLst>
              <a:ext uri="{FF2B5EF4-FFF2-40B4-BE49-F238E27FC236}">
                <a16:creationId xmlns:a16="http://schemas.microsoft.com/office/drawing/2014/main" id="{27011E03-BE0D-48A0-A201-F809E3CA80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813" y="5190901"/>
            <a:ext cx="2352355" cy="6640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collabsummit.org/wp-content/uploads/2019/02/sharegate_logo_2018_600x300.png">
            <a:extLst>
              <a:ext uri="{FF2B5EF4-FFF2-40B4-BE49-F238E27FC236}">
                <a16:creationId xmlns:a16="http://schemas.microsoft.com/office/drawing/2014/main" id="{E53F770F-69F0-4837-9CA9-2FE11BC6C5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8002" y="3242490"/>
            <a:ext cx="2352355" cy="117617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collabsummit.org/wp-content/uploads/2019/02/Intrazone-logo_square.jpg">
            <a:extLst>
              <a:ext uri="{FF2B5EF4-FFF2-40B4-BE49-F238E27FC236}">
                <a16:creationId xmlns:a16="http://schemas.microsoft.com/office/drawing/2014/main" id="{24BBD709-BD44-4FD0-B343-BD2D938772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7953" y="4784524"/>
            <a:ext cx="1634224" cy="163422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collabsummit.org/wp-content/uploads/2018/02/paitlogo.png">
            <a:extLst>
              <a:ext uri="{FF2B5EF4-FFF2-40B4-BE49-F238E27FC236}">
                <a16:creationId xmlns:a16="http://schemas.microsoft.com/office/drawing/2014/main" id="{0FEF967B-0A11-4AE3-9D33-EC042C19A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6553" y="2017259"/>
            <a:ext cx="2699387" cy="8593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ttp://www.collabsummit.org/wp-content/uploads/2019/01/SPC.jpg">
            <a:extLst>
              <a:ext uri="{FF2B5EF4-FFF2-40B4-BE49-F238E27FC236}">
                <a16:creationId xmlns:a16="http://schemas.microsoft.com/office/drawing/2014/main" id="{0082D12F-002E-48DB-A16A-C9A5C4CC55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2477" y="5020860"/>
            <a:ext cx="1361166" cy="119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5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F2C6-FBEF-4E30-A132-FC7B16078FC9}"/>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Get Drink Tickets and Wristband During Closing </a:t>
            </a:r>
            <a:r>
              <a:rPr lang="en-US">
                <a:latin typeface="Tahoma" panose="020B0604030504040204" pitchFamily="34" charset="0"/>
                <a:ea typeface="Tahoma" panose="020B0604030504040204" pitchFamily="34" charset="0"/>
                <a:cs typeface="Tahoma" panose="020B0604030504040204" pitchFamily="34" charset="0"/>
              </a:rPr>
              <a:t>Session Thursday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party">
            <a:extLst>
              <a:ext uri="{FF2B5EF4-FFF2-40B4-BE49-F238E27FC236}">
                <a16:creationId xmlns:a16="http://schemas.microsoft.com/office/drawing/2014/main" id="{05F7927B-C800-4AC1-A055-B9585BB5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631" y="1690688"/>
            <a:ext cx="9112250" cy="5124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D93BFEB-A9C3-4779-877E-820F27744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859" y="5425147"/>
            <a:ext cx="1219202" cy="1219202"/>
          </a:xfrm>
          <a:prstGeom prst="rect">
            <a:avLst/>
          </a:prstGeom>
        </p:spPr>
      </p:pic>
      <p:pic>
        <p:nvPicPr>
          <p:cNvPr id="5" name="Picture 4">
            <a:extLst>
              <a:ext uri="{FF2B5EF4-FFF2-40B4-BE49-F238E27FC236}">
                <a16:creationId xmlns:a16="http://schemas.microsoft.com/office/drawing/2014/main" id="{23553E33-1183-43B6-8D6D-FD7B923C3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9" y="5425147"/>
            <a:ext cx="1219202" cy="1219202"/>
          </a:xfrm>
          <a:prstGeom prst="rect">
            <a:avLst/>
          </a:prstGeom>
        </p:spPr>
      </p:pic>
    </p:spTree>
    <p:extLst>
      <p:ext uri="{BB962C8B-B14F-4D97-AF65-F5344CB8AC3E}">
        <p14:creationId xmlns:p14="http://schemas.microsoft.com/office/powerpoint/2010/main" val="269508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F2C6-FBEF-4E30-A132-FC7B16078FC9}"/>
              </a:ext>
            </a:extLst>
          </p:cNvPr>
          <p:cNvSpPr>
            <a:spLocks noGrp="1"/>
          </p:cNvSpPr>
          <p:nvPr>
            <p:ph type="title"/>
          </p:nvPr>
        </p:nvSpPr>
        <p:spPr>
          <a:xfrm>
            <a:off x="1563386" y="365125"/>
            <a:ext cx="8988174" cy="1325563"/>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Win a Surface Book courtesy of Microsoft! </a:t>
            </a:r>
          </a:p>
        </p:txBody>
      </p:sp>
      <p:pic>
        <p:nvPicPr>
          <p:cNvPr id="3074" name="Picture 2" descr="Image result for surface book 2">
            <a:extLst>
              <a:ext uri="{FF2B5EF4-FFF2-40B4-BE49-F238E27FC236}">
                <a16:creationId xmlns:a16="http://schemas.microsoft.com/office/drawing/2014/main" id="{518A8DE5-03D0-4012-8187-37AD17742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821" y="1596133"/>
            <a:ext cx="8951120" cy="38594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8244139-0314-4527-9414-2CFA374F8864}"/>
              </a:ext>
            </a:extLst>
          </p:cNvPr>
          <p:cNvSpPr txBox="1">
            <a:spLocks/>
          </p:cNvSpPr>
          <p:nvPr/>
        </p:nvSpPr>
        <p:spPr>
          <a:xfrm>
            <a:off x="128426" y="5361022"/>
            <a:ext cx="119128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Play Vendor Bingo, Winner drawn during closing session on Friday</a:t>
            </a:r>
          </a:p>
        </p:txBody>
      </p:sp>
      <p:pic>
        <p:nvPicPr>
          <p:cNvPr id="6" name="Picture 5">
            <a:extLst>
              <a:ext uri="{FF2B5EF4-FFF2-40B4-BE49-F238E27FC236}">
                <a16:creationId xmlns:a16="http://schemas.microsoft.com/office/drawing/2014/main" id="{2C7E9201-4808-459D-8C92-54DB20BA0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614" y="365125"/>
            <a:ext cx="1219202" cy="1219202"/>
          </a:xfrm>
          <a:prstGeom prst="rect">
            <a:avLst/>
          </a:prstGeom>
        </p:spPr>
      </p:pic>
      <p:pic>
        <p:nvPicPr>
          <p:cNvPr id="7" name="Picture 6">
            <a:extLst>
              <a:ext uri="{FF2B5EF4-FFF2-40B4-BE49-F238E27FC236}">
                <a16:creationId xmlns:a16="http://schemas.microsoft.com/office/drawing/2014/main" id="{B3E338B8-97CD-42EF-AEA0-B839CFE6A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84" y="365125"/>
            <a:ext cx="1219202" cy="1219202"/>
          </a:xfrm>
          <a:prstGeom prst="rect">
            <a:avLst/>
          </a:prstGeom>
        </p:spPr>
      </p:pic>
    </p:spTree>
    <p:extLst>
      <p:ext uri="{BB962C8B-B14F-4D97-AF65-F5344CB8AC3E}">
        <p14:creationId xmlns:p14="http://schemas.microsoft.com/office/powerpoint/2010/main" val="974016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1705615" y="535779"/>
            <a:ext cx="8575461" cy="1516103"/>
          </a:xfrm>
        </p:spPr>
        <p:txBody>
          <a:bodyPr>
            <a:noAutofit/>
            <a:scene3d>
              <a:camera prst="orthographicFront">
                <a:rot lat="0" lon="0" rev="0"/>
              </a:camera>
              <a:lightRig rig="contrasting" dir="t">
                <a:rot lat="0" lon="0" rev="4500000"/>
              </a:lightRig>
            </a:scene3d>
            <a:sp3d extrusionH="57150" contourW="6350" prstMaterial="metal">
              <a:bevelT w="38100" h="38100" prst="relaxedInset"/>
              <a:contourClr>
                <a:schemeClr val="accent1">
                  <a:shade val="75000"/>
                </a:schemeClr>
              </a:contourClr>
            </a:sp3d>
          </a:bodyPr>
          <a:lstStyle/>
          <a:p>
            <a:pPr algn="ctr" defTabSz="914400"/>
            <a:r>
              <a:rPr lang="en-US" sz="8800" b="1" dirty="0">
                <a:ln w="0">
                  <a:solidFill>
                    <a:schemeClr val="tx1"/>
                  </a:solidFill>
                </a:ln>
                <a:effectLst>
                  <a:reflection blurRad="12700" stA="50000" endPos="50000" dist="5000" dir="5400000" sy="-100000" rotWithShape="0"/>
                </a:effectLst>
              </a:rPr>
              <a:t>Questions?</a:t>
            </a:r>
          </a:p>
        </p:txBody>
      </p:sp>
      <p:sp>
        <p:nvSpPr>
          <p:cNvPr id="4" name="Text Placeholder 3">
            <a:extLst>
              <a:ext uri="{FF2B5EF4-FFF2-40B4-BE49-F238E27FC236}">
                <a16:creationId xmlns:a16="http://schemas.microsoft.com/office/drawing/2014/main" id="{76135CD0-7E30-404B-AF35-F07D6B3D3C5F}"/>
              </a:ext>
            </a:extLst>
          </p:cNvPr>
          <p:cNvSpPr>
            <a:spLocks noGrp="1"/>
          </p:cNvSpPr>
          <p:nvPr>
            <p:ph type="body" idx="1"/>
          </p:nvPr>
        </p:nvSpPr>
        <p:spPr/>
        <p:txBody>
          <a:bodyPr/>
          <a:lstStyle/>
          <a:p>
            <a:endParaRPr lang="en-US" dirty="0"/>
          </a:p>
        </p:txBody>
      </p:sp>
      <p:graphicFrame>
        <p:nvGraphicFramePr>
          <p:cNvPr id="6" name="Table 5">
            <a:extLst>
              <a:ext uri="{FF2B5EF4-FFF2-40B4-BE49-F238E27FC236}">
                <a16:creationId xmlns:a16="http://schemas.microsoft.com/office/drawing/2014/main" id="{AE91A25F-1C13-4FC6-9356-CF92CFB52452}"/>
              </a:ext>
            </a:extLst>
          </p:cNvPr>
          <p:cNvGraphicFramePr>
            <a:graphicFrameLocks noGrp="1"/>
          </p:cNvGraphicFramePr>
          <p:nvPr>
            <p:extLst>
              <p:ext uri="{D42A27DB-BD31-4B8C-83A1-F6EECF244321}">
                <p14:modId xmlns:p14="http://schemas.microsoft.com/office/powerpoint/2010/main" val="2838209276"/>
              </p:ext>
            </p:extLst>
          </p:nvPr>
        </p:nvGraphicFramePr>
        <p:xfrm>
          <a:off x="3184071" y="2645229"/>
          <a:ext cx="6270172" cy="3494314"/>
        </p:xfrm>
        <a:graphic>
          <a:graphicData uri="http://schemas.openxmlformats.org/drawingml/2006/table">
            <a:tbl>
              <a:tblPr>
                <a:effectLst>
                  <a:outerShdw blurRad="114300" dist="38100" dir="2700000" algn="tl" rotWithShape="0">
                    <a:prstClr val="black">
                      <a:alpha val="40000"/>
                    </a:prstClr>
                  </a:outerShdw>
                </a:effectLst>
              </a:tblPr>
              <a:tblGrid>
                <a:gridCol w="6270172">
                  <a:extLst>
                    <a:ext uri="{9D8B030D-6E8A-4147-A177-3AD203B41FA5}">
                      <a16:colId xmlns:a16="http://schemas.microsoft.com/office/drawing/2014/main" val="13235208"/>
                    </a:ext>
                  </a:extLst>
                </a:gridCol>
              </a:tblGrid>
              <a:tr h="3494314">
                <a:tc>
                  <a:txBody>
                    <a:bodyPr/>
                    <a:lstStyle/>
                    <a:p>
                      <a:pPr marL="0" marR="36830" algn="l">
                        <a:spcBef>
                          <a:spcPts val="600"/>
                        </a:spcBef>
                        <a:spcAft>
                          <a:spcPts val="0"/>
                        </a:spcAft>
                        <a:tabLst>
                          <a:tab pos="5943600" algn="r"/>
                        </a:tabLst>
                      </a:pPr>
                      <a:r>
                        <a:rPr lang="en-U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Paul Papanek Stork - MCSM, MVP</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36830" algn="l">
                        <a:spcBef>
                          <a:spcPts val="0"/>
                        </a:spcBef>
                        <a:spcAft>
                          <a:spcPts val="7400"/>
                        </a:spcAft>
                        <a:tabLst>
                          <a:tab pos="5943600" algn="r"/>
                        </a:tabLs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Owner\Principal Architect</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39750" algn="l">
                        <a:spcBef>
                          <a:spcPts val="1200"/>
                        </a:spcBef>
                        <a:spcAft>
                          <a:spcPts val="0"/>
                        </a:spcAft>
                        <a:tabLst>
                          <a:tab pos="1299845" algn="l"/>
                        </a:tabLst>
                      </a:pPr>
                      <a:endPar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539750" algn="l">
                        <a:spcBef>
                          <a:spcPts val="3000"/>
                        </a:spcBef>
                        <a:spcAft>
                          <a:spcPts val="0"/>
                        </a:spcAft>
                        <a:tabLst>
                          <a:tab pos="1779588" algn="l"/>
                          <a:tab pos="2743200" algn="l"/>
                        </a:tabLst>
                      </a:pPr>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Email:   </a:t>
                      </a:r>
                      <a:r>
                        <a:rPr lang="en-US" sz="1600" u="sng" dirty="0">
                          <a:solidFill>
                            <a:srgbClr val="0563C1"/>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pstork@dontpapanic.com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779588" algn="l"/>
                          <a:tab pos="2743200" algn="l"/>
                        </a:tabLst>
                      </a:pP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Cell:      216.272.0573</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779588" algn="l"/>
                          <a:tab pos="2743200" algn="l"/>
                        </a:tabLst>
                      </a:pPr>
                      <a:r>
                        <a:rPr lang="en-US" sz="16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Web:    https://</a:t>
                      </a:r>
                      <a:r>
                        <a:rPr lang="en-US" sz="16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dontpapanic.com</a:t>
                      </a:r>
                      <a:br>
                        <a:rPr lang="en-US" sz="16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b="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Twitter: @</a:t>
                      </a:r>
                      <a:r>
                        <a:rPr lang="en-US" sz="1600" b="0"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PStork</a:t>
                      </a:r>
                      <a:endParaRPr lang="en-US"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542925" algn="l">
                        <a:spcBef>
                          <a:spcPts val="0"/>
                        </a:spcBef>
                        <a:spcAft>
                          <a:spcPts val="0"/>
                        </a:spcAft>
                        <a:tabLst>
                          <a:tab pos="1128395" algn="l"/>
                          <a:tab pos="1524000" algn="l"/>
                        </a:tabLst>
                      </a:pPr>
                      <a:r>
                        <a:rPr lang="en-US" sz="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827065"/>
                  </a:ext>
                </a:extLst>
              </a:tr>
            </a:tbl>
          </a:graphicData>
        </a:graphic>
      </p:graphicFrame>
      <p:pic>
        <p:nvPicPr>
          <p:cNvPr id="2049" name="Picture 199" descr="MVP_Logo_Secondary_Blue288_RGB_300ppi">
            <a:extLst>
              <a:ext uri="{FF2B5EF4-FFF2-40B4-BE49-F238E27FC236}">
                <a16:creationId xmlns:a16="http://schemas.microsoft.com/office/drawing/2014/main" id="{F55B4E89-3392-4273-B6CD-9807ED125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385" y="4715551"/>
            <a:ext cx="822962" cy="13030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98">
            <a:extLst>
              <a:ext uri="{FF2B5EF4-FFF2-40B4-BE49-F238E27FC236}">
                <a16:creationId xmlns:a16="http://schemas.microsoft.com/office/drawing/2014/main" id="{F4506C5C-FCBB-4250-9E4A-6A293B0E4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551" y="3184069"/>
            <a:ext cx="4768525" cy="156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0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pPr>
              <a:lnSpc>
                <a:spcPct val="110000"/>
              </a:lnSpc>
              <a:spcAft>
                <a:spcPts val="600"/>
              </a:spcAft>
            </a:pPr>
            <a:r>
              <a:rPr lang="en-US" dirty="0"/>
              <a:t>Major Improvements in Three Areas</a:t>
            </a:r>
          </a:p>
          <a:p>
            <a:pPr lvl="1">
              <a:lnSpc>
                <a:spcPct val="110000"/>
              </a:lnSpc>
            </a:pPr>
            <a:r>
              <a:rPr lang="en-US" dirty="0"/>
              <a:t>The Modern UI comes to On-Premises</a:t>
            </a:r>
          </a:p>
          <a:p>
            <a:pPr lvl="1">
              <a:lnSpc>
                <a:spcPct val="110000"/>
              </a:lnSpc>
            </a:pPr>
            <a:r>
              <a:rPr lang="en-US" dirty="0"/>
              <a:t>Better Office 365 Integration</a:t>
            </a:r>
          </a:p>
          <a:p>
            <a:pPr lvl="1">
              <a:lnSpc>
                <a:spcPct val="110000"/>
              </a:lnSpc>
            </a:pPr>
            <a:r>
              <a:rPr lang="en-US" dirty="0"/>
              <a:t>Robust Scale, Security, and Compliance</a:t>
            </a:r>
          </a:p>
          <a:p>
            <a:pPr>
              <a:lnSpc>
                <a:spcPct val="110000"/>
              </a:lnSpc>
            </a:pPr>
            <a:r>
              <a:rPr lang="en-US" dirty="0"/>
              <a:t>Removed or Deprecated</a:t>
            </a:r>
          </a:p>
        </p:txBody>
      </p:sp>
    </p:spTree>
    <p:extLst>
      <p:ext uri="{BB962C8B-B14F-4D97-AF65-F5344CB8AC3E}">
        <p14:creationId xmlns:p14="http://schemas.microsoft.com/office/powerpoint/2010/main" val="39297405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9284-0B81-4500-811C-09AEE58FA0DB}"/>
              </a:ext>
            </a:extLst>
          </p:cNvPr>
          <p:cNvSpPr>
            <a:spLocks noGrp="1"/>
          </p:cNvSpPr>
          <p:nvPr>
            <p:ph type="title"/>
          </p:nvPr>
        </p:nvSpPr>
        <p:spPr/>
        <p:txBody>
          <a:bodyPr/>
          <a:lstStyle/>
          <a:p>
            <a:r>
              <a:rPr lang="en-US" dirty="0"/>
              <a:t>SharePoint 2016 vs. 2019</a:t>
            </a:r>
          </a:p>
        </p:txBody>
      </p:sp>
      <p:sp>
        <p:nvSpPr>
          <p:cNvPr id="3" name="Content Placeholder 2">
            <a:extLst>
              <a:ext uri="{FF2B5EF4-FFF2-40B4-BE49-F238E27FC236}">
                <a16:creationId xmlns:a16="http://schemas.microsoft.com/office/drawing/2014/main" id="{21415C1C-F588-41F8-84CF-E5834CC5C3D6}"/>
              </a:ext>
            </a:extLst>
          </p:cNvPr>
          <p:cNvSpPr>
            <a:spLocks noGrp="1"/>
          </p:cNvSpPr>
          <p:nvPr>
            <p:ph idx="1"/>
          </p:nvPr>
        </p:nvSpPr>
        <p:spPr/>
        <p:txBody>
          <a:bodyPr/>
          <a:lstStyle/>
          <a:p>
            <a:r>
              <a:rPr lang="en-US" dirty="0"/>
              <a:t>SharePoint 2016 merging the codebase with the cloud</a:t>
            </a:r>
          </a:p>
          <a:p>
            <a:pPr lvl="1"/>
            <a:r>
              <a:rPr lang="en-US" dirty="0" err="1"/>
              <a:t>Minroles</a:t>
            </a:r>
            <a:endParaRPr lang="en-US" dirty="0"/>
          </a:p>
          <a:p>
            <a:pPr lvl="1"/>
            <a:r>
              <a:rPr lang="en-US" dirty="0"/>
              <a:t>Old Office 365 App Launcher</a:t>
            </a:r>
          </a:p>
          <a:p>
            <a:pPr lvl="1"/>
            <a:endParaRPr lang="en-US" dirty="0"/>
          </a:p>
          <a:p>
            <a:r>
              <a:rPr lang="en-US" dirty="0"/>
              <a:t>SharePoint 2019 brings the Online user experience</a:t>
            </a:r>
          </a:p>
          <a:p>
            <a:pPr lvl="1"/>
            <a:r>
              <a:rPr lang="en-US" dirty="0"/>
              <a:t>Modern UI</a:t>
            </a:r>
          </a:p>
          <a:p>
            <a:pPr lvl="1"/>
            <a:r>
              <a:rPr lang="en-US" dirty="0"/>
              <a:t>Full SPFX Web part support</a:t>
            </a:r>
          </a:p>
          <a:p>
            <a:pPr lvl="1"/>
            <a:r>
              <a:rPr lang="en-US" dirty="0"/>
              <a:t>New App Launcher</a:t>
            </a:r>
          </a:p>
        </p:txBody>
      </p:sp>
    </p:spTree>
    <p:extLst>
      <p:ext uri="{BB962C8B-B14F-4D97-AF65-F5344CB8AC3E}">
        <p14:creationId xmlns:p14="http://schemas.microsoft.com/office/powerpoint/2010/main" val="24880493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1BDA6-39F3-4A10-8768-C91C85E3A58C}"/>
              </a:ext>
            </a:extLst>
          </p:cNvPr>
          <p:cNvSpPr>
            <a:spLocks noGrp="1"/>
          </p:cNvSpPr>
          <p:nvPr>
            <p:ph type="ctrTitle"/>
          </p:nvPr>
        </p:nvSpPr>
        <p:spPr/>
        <p:txBody>
          <a:bodyPr/>
          <a:lstStyle/>
          <a:p>
            <a:r>
              <a:rPr lang="en-US" dirty="0"/>
              <a:t>The Modern UI comes to On-Premises</a:t>
            </a:r>
          </a:p>
        </p:txBody>
      </p:sp>
      <p:sp>
        <p:nvSpPr>
          <p:cNvPr id="5" name="Subtitle 4">
            <a:extLst>
              <a:ext uri="{FF2B5EF4-FFF2-40B4-BE49-F238E27FC236}">
                <a16:creationId xmlns:a16="http://schemas.microsoft.com/office/drawing/2014/main" id="{EE85A502-072A-4927-86EF-CEF3942EA2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59229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F98C-59D2-419E-8771-EB793574950E}"/>
              </a:ext>
            </a:extLst>
          </p:cNvPr>
          <p:cNvSpPr>
            <a:spLocks noGrp="1"/>
          </p:cNvSpPr>
          <p:nvPr>
            <p:ph type="title"/>
          </p:nvPr>
        </p:nvSpPr>
        <p:spPr/>
        <p:txBody>
          <a:bodyPr/>
          <a:lstStyle/>
          <a:p>
            <a:r>
              <a:rPr lang="en-US" dirty="0"/>
              <a:t>The Modern Team Site</a:t>
            </a:r>
          </a:p>
        </p:txBody>
      </p:sp>
      <p:sp>
        <p:nvSpPr>
          <p:cNvPr id="3" name="Content Placeholder 2">
            <a:extLst>
              <a:ext uri="{FF2B5EF4-FFF2-40B4-BE49-F238E27FC236}">
                <a16:creationId xmlns:a16="http://schemas.microsoft.com/office/drawing/2014/main" id="{E8BB66FB-7975-4F05-B3EB-0176FFA9B1E2}"/>
              </a:ext>
            </a:extLst>
          </p:cNvPr>
          <p:cNvSpPr>
            <a:spLocks noGrp="1"/>
          </p:cNvSpPr>
          <p:nvPr>
            <p:ph idx="1"/>
          </p:nvPr>
        </p:nvSpPr>
        <p:spPr>
          <a:xfrm>
            <a:off x="508000" y="1447799"/>
            <a:ext cx="5780593" cy="5029201"/>
          </a:xfrm>
        </p:spPr>
        <p:txBody>
          <a:bodyPr>
            <a:normAutofit lnSpcReduction="10000"/>
          </a:bodyPr>
          <a:lstStyle/>
          <a:p>
            <a:r>
              <a:rPr lang="en-US" dirty="0">
                <a:solidFill>
                  <a:schemeClr val="tx1"/>
                </a:solidFill>
              </a:rPr>
              <a:t>Integrated with Office 365 Groups</a:t>
            </a:r>
          </a:p>
          <a:p>
            <a:r>
              <a:rPr lang="en-US" dirty="0">
                <a:solidFill>
                  <a:schemeClr val="tx1"/>
                </a:solidFill>
              </a:rPr>
              <a:t>SPFX Web parts</a:t>
            </a:r>
          </a:p>
          <a:p>
            <a:r>
              <a:rPr lang="en-US" dirty="0">
                <a:solidFill>
                  <a:schemeClr val="tx1"/>
                </a:solidFill>
              </a:rPr>
              <a:t>Mobile Friendly Responsive Design</a:t>
            </a:r>
          </a:p>
          <a:p>
            <a:r>
              <a:rPr lang="en-US" dirty="0">
                <a:solidFill>
                  <a:schemeClr val="tx1"/>
                </a:solidFill>
              </a:rPr>
              <a:t>No Pre-built Lists</a:t>
            </a:r>
          </a:p>
          <a:p>
            <a:pPr lvl="1"/>
            <a:r>
              <a:rPr lang="en-US" dirty="0">
                <a:solidFill>
                  <a:schemeClr val="tx1"/>
                </a:solidFill>
              </a:rPr>
              <a:t>Announcements</a:t>
            </a:r>
          </a:p>
          <a:p>
            <a:pPr lvl="1"/>
            <a:r>
              <a:rPr lang="en-US" dirty="0">
                <a:solidFill>
                  <a:schemeClr val="tx1"/>
                </a:solidFill>
              </a:rPr>
              <a:t>Calendar</a:t>
            </a:r>
          </a:p>
          <a:p>
            <a:pPr lvl="1"/>
            <a:r>
              <a:rPr lang="en-US" dirty="0"/>
              <a:t>Links</a:t>
            </a:r>
            <a:endParaRPr lang="en-US" dirty="0">
              <a:solidFill>
                <a:schemeClr val="tx1"/>
              </a:solidFill>
            </a:endParaRPr>
          </a:p>
          <a:p>
            <a:endParaRPr lang="en-US" dirty="0">
              <a:solidFill>
                <a:schemeClr val="tx1"/>
              </a:solidFill>
            </a:endParaRPr>
          </a:p>
          <a:p>
            <a:endParaRPr lang="en-US" dirty="0"/>
          </a:p>
        </p:txBody>
      </p:sp>
      <p:pic>
        <p:nvPicPr>
          <p:cNvPr id="5" name="Picture 4">
            <a:extLst>
              <a:ext uri="{FF2B5EF4-FFF2-40B4-BE49-F238E27FC236}">
                <a16:creationId xmlns:a16="http://schemas.microsoft.com/office/drawing/2014/main" id="{3EC3E1AA-86EE-4131-815D-C828C8366D57}"/>
              </a:ext>
            </a:extLst>
          </p:cNvPr>
          <p:cNvPicPr>
            <a:picLocks noChangeAspect="1"/>
          </p:cNvPicPr>
          <p:nvPr/>
        </p:nvPicPr>
        <p:blipFill>
          <a:blip r:embed="rId2"/>
          <a:stretch>
            <a:fillRect/>
          </a:stretch>
        </p:blipFill>
        <p:spPr>
          <a:xfrm>
            <a:off x="6288593" y="1447798"/>
            <a:ext cx="5693326" cy="334191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08038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F98C-59D2-419E-8771-EB793574950E}"/>
              </a:ext>
            </a:extLst>
          </p:cNvPr>
          <p:cNvSpPr>
            <a:spLocks noGrp="1"/>
          </p:cNvSpPr>
          <p:nvPr>
            <p:ph type="title"/>
          </p:nvPr>
        </p:nvSpPr>
        <p:spPr/>
        <p:txBody>
          <a:bodyPr/>
          <a:lstStyle/>
          <a:p>
            <a:r>
              <a:rPr lang="en-US" dirty="0"/>
              <a:t>The Modern Communication Site</a:t>
            </a:r>
          </a:p>
        </p:txBody>
      </p:sp>
      <p:sp>
        <p:nvSpPr>
          <p:cNvPr id="3" name="Content Placeholder 2">
            <a:extLst>
              <a:ext uri="{FF2B5EF4-FFF2-40B4-BE49-F238E27FC236}">
                <a16:creationId xmlns:a16="http://schemas.microsoft.com/office/drawing/2014/main" id="{E8BB66FB-7975-4F05-B3EB-0176FFA9B1E2}"/>
              </a:ext>
            </a:extLst>
          </p:cNvPr>
          <p:cNvSpPr>
            <a:spLocks noGrp="1"/>
          </p:cNvSpPr>
          <p:nvPr>
            <p:ph idx="1"/>
          </p:nvPr>
        </p:nvSpPr>
        <p:spPr>
          <a:xfrm>
            <a:off x="508000" y="1447799"/>
            <a:ext cx="5849257" cy="5029201"/>
          </a:xfrm>
        </p:spPr>
        <p:txBody>
          <a:bodyPr>
            <a:normAutofit/>
          </a:bodyPr>
          <a:lstStyle/>
          <a:p>
            <a:r>
              <a:rPr lang="en-US" dirty="0">
                <a:solidFill>
                  <a:schemeClr val="tx1"/>
                </a:solidFill>
              </a:rPr>
              <a:t>S</a:t>
            </a:r>
            <a:r>
              <a:rPr lang="en-US" dirty="0"/>
              <a:t>hares information</a:t>
            </a:r>
          </a:p>
          <a:p>
            <a:pPr lvl="1"/>
            <a:r>
              <a:rPr lang="en-US" dirty="0"/>
              <a:t>With a Broader Audience</a:t>
            </a:r>
          </a:p>
          <a:p>
            <a:pPr lvl="1"/>
            <a:r>
              <a:rPr lang="en-US" dirty="0"/>
              <a:t>Shares News</a:t>
            </a:r>
          </a:p>
          <a:p>
            <a:pPr lvl="1"/>
            <a:r>
              <a:rPr lang="en-US" dirty="0"/>
              <a:t>Shares Events</a:t>
            </a:r>
          </a:p>
          <a:p>
            <a:pPr lvl="1"/>
            <a:r>
              <a:rPr lang="en-US" dirty="0"/>
              <a:t>Shares Topics</a:t>
            </a:r>
          </a:p>
          <a:p>
            <a:r>
              <a:rPr lang="en-US" dirty="0"/>
              <a:t>Doesn’t require Publishing Features</a:t>
            </a:r>
          </a:p>
          <a:p>
            <a:r>
              <a:rPr lang="en-US" dirty="0"/>
              <a:t>No Left Nav</a:t>
            </a:r>
          </a:p>
          <a:p>
            <a:pPr lvl="1"/>
            <a:endParaRPr lang="en-US" dirty="0">
              <a:solidFill>
                <a:schemeClr val="tx1"/>
              </a:solidFill>
            </a:endParaRPr>
          </a:p>
          <a:p>
            <a:endParaRPr lang="en-US" dirty="0"/>
          </a:p>
        </p:txBody>
      </p:sp>
      <p:pic>
        <p:nvPicPr>
          <p:cNvPr id="5" name="Picture 4">
            <a:extLst>
              <a:ext uri="{FF2B5EF4-FFF2-40B4-BE49-F238E27FC236}">
                <a16:creationId xmlns:a16="http://schemas.microsoft.com/office/drawing/2014/main" id="{3EC3E1AA-86EE-4131-815D-C828C8366D57}"/>
              </a:ext>
            </a:extLst>
          </p:cNvPr>
          <p:cNvPicPr>
            <a:picLocks noChangeAspect="1"/>
          </p:cNvPicPr>
          <p:nvPr/>
        </p:nvPicPr>
        <p:blipFill>
          <a:blip r:embed="rId2"/>
          <a:stretch>
            <a:fillRect/>
          </a:stretch>
        </p:blipFill>
        <p:spPr>
          <a:xfrm>
            <a:off x="6295850" y="1448614"/>
            <a:ext cx="5484059" cy="375124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8392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3432-2609-4017-8234-D994B75E5580}"/>
              </a:ext>
            </a:extLst>
          </p:cNvPr>
          <p:cNvSpPr>
            <a:spLocks noGrp="1"/>
          </p:cNvSpPr>
          <p:nvPr>
            <p:ph type="title"/>
          </p:nvPr>
        </p:nvSpPr>
        <p:spPr/>
        <p:txBody>
          <a:bodyPr/>
          <a:lstStyle/>
          <a:p>
            <a:r>
              <a:rPr lang="en-US" dirty="0"/>
              <a:t>Modern Pages &amp; Web Parts</a:t>
            </a:r>
          </a:p>
        </p:txBody>
      </p:sp>
      <p:sp>
        <p:nvSpPr>
          <p:cNvPr id="3" name="Content Placeholder 2">
            <a:extLst>
              <a:ext uri="{FF2B5EF4-FFF2-40B4-BE49-F238E27FC236}">
                <a16:creationId xmlns:a16="http://schemas.microsoft.com/office/drawing/2014/main" id="{8DED7130-6A9A-4AF3-8968-78295A155F0E}"/>
              </a:ext>
            </a:extLst>
          </p:cNvPr>
          <p:cNvSpPr>
            <a:spLocks noGrp="1"/>
          </p:cNvSpPr>
          <p:nvPr>
            <p:ph idx="1"/>
          </p:nvPr>
        </p:nvSpPr>
        <p:spPr>
          <a:xfrm>
            <a:off x="508000" y="1447799"/>
            <a:ext cx="9291865" cy="5029201"/>
          </a:xfrm>
        </p:spPr>
        <p:txBody>
          <a:bodyPr/>
          <a:lstStyle/>
          <a:p>
            <a:r>
              <a:rPr lang="en-US" dirty="0"/>
              <a:t>Easier to create and edit pages</a:t>
            </a:r>
          </a:p>
          <a:p>
            <a:r>
              <a:rPr lang="en-US" dirty="0"/>
              <a:t>Mobile ready responsive design</a:t>
            </a:r>
          </a:p>
          <a:p>
            <a:r>
              <a:rPr lang="en-US" dirty="0"/>
              <a:t>More Modern SPFX Web parts</a:t>
            </a:r>
          </a:p>
          <a:p>
            <a:r>
              <a:rPr lang="en-US" dirty="0"/>
              <a:t>Flexible layout that can be changed</a:t>
            </a:r>
          </a:p>
        </p:txBody>
      </p:sp>
      <p:pic>
        <p:nvPicPr>
          <p:cNvPr id="4" name="Picture 3">
            <a:extLst>
              <a:ext uri="{FF2B5EF4-FFF2-40B4-BE49-F238E27FC236}">
                <a16:creationId xmlns:a16="http://schemas.microsoft.com/office/drawing/2014/main" id="{D1469253-E325-47A8-A197-5E2140D17459}"/>
              </a:ext>
            </a:extLst>
          </p:cNvPr>
          <p:cNvPicPr>
            <a:picLocks noChangeAspect="1"/>
          </p:cNvPicPr>
          <p:nvPr/>
        </p:nvPicPr>
        <p:blipFill>
          <a:blip r:embed="rId2"/>
          <a:stretch>
            <a:fillRect/>
          </a:stretch>
        </p:blipFill>
        <p:spPr>
          <a:xfrm>
            <a:off x="9193093" y="334169"/>
            <a:ext cx="2521202" cy="62166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47283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246-B425-462B-9A72-FF10EF32BC32}"/>
              </a:ext>
            </a:extLst>
          </p:cNvPr>
          <p:cNvSpPr>
            <a:spLocks noGrp="1"/>
          </p:cNvSpPr>
          <p:nvPr>
            <p:ph type="title"/>
          </p:nvPr>
        </p:nvSpPr>
        <p:spPr/>
        <p:txBody>
          <a:bodyPr/>
          <a:lstStyle/>
          <a:p>
            <a:r>
              <a:rPr lang="en-US" dirty="0"/>
              <a:t>Modern UI Lists and Libraries</a:t>
            </a:r>
          </a:p>
        </p:txBody>
      </p:sp>
      <p:sp>
        <p:nvSpPr>
          <p:cNvPr id="3" name="Content Placeholder 2">
            <a:extLst>
              <a:ext uri="{FF2B5EF4-FFF2-40B4-BE49-F238E27FC236}">
                <a16:creationId xmlns:a16="http://schemas.microsoft.com/office/drawing/2014/main" id="{E16E5D8B-D0BC-48B3-8E01-E6FAF4EEE077}"/>
              </a:ext>
            </a:extLst>
          </p:cNvPr>
          <p:cNvSpPr>
            <a:spLocks noGrp="1"/>
          </p:cNvSpPr>
          <p:nvPr>
            <p:ph idx="1"/>
          </p:nvPr>
        </p:nvSpPr>
        <p:spPr/>
        <p:txBody>
          <a:bodyPr/>
          <a:lstStyle/>
          <a:p>
            <a:r>
              <a:rPr lang="en-US" dirty="0">
                <a:solidFill>
                  <a:schemeClr val="tx1"/>
                </a:solidFill>
              </a:rPr>
              <a:t>Modern UI Libraries</a:t>
            </a:r>
          </a:p>
          <a:p>
            <a:pPr lvl="1"/>
            <a:r>
              <a:rPr lang="en-US" dirty="0">
                <a:solidFill>
                  <a:schemeClr val="tx1"/>
                </a:solidFill>
              </a:rPr>
              <a:t>OneDrive Sync Compatible</a:t>
            </a:r>
          </a:p>
          <a:p>
            <a:pPr lvl="1"/>
            <a:r>
              <a:rPr lang="en-US" dirty="0">
                <a:solidFill>
                  <a:schemeClr val="tx1"/>
                </a:solidFill>
              </a:rPr>
              <a:t>Modern Menus</a:t>
            </a:r>
          </a:p>
          <a:p>
            <a:r>
              <a:rPr lang="en-US" dirty="0">
                <a:solidFill>
                  <a:schemeClr val="tx1"/>
                </a:solidFill>
              </a:rPr>
              <a:t>Modern UI Lists</a:t>
            </a:r>
          </a:p>
          <a:p>
            <a:pPr lvl="1"/>
            <a:r>
              <a:rPr lang="en-US" dirty="0">
                <a:solidFill>
                  <a:schemeClr val="tx1"/>
                </a:solidFill>
              </a:rPr>
              <a:t>Easier to Add Columns</a:t>
            </a:r>
          </a:p>
          <a:p>
            <a:pPr lvl="1"/>
            <a:r>
              <a:rPr lang="en-US" dirty="0">
                <a:solidFill>
                  <a:schemeClr val="tx1"/>
                </a:solidFill>
              </a:rPr>
              <a:t>Better Column Filtering</a:t>
            </a:r>
          </a:p>
          <a:p>
            <a:pPr lvl="1"/>
            <a:r>
              <a:rPr lang="en-US" dirty="0">
                <a:solidFill>
                  <a:schemeClr val="tx1"/>
                </a:solidFill>
              </a:rPr>
              <a:t>New Property Pane with </a:t>
            </a:r>
            <a:br>
              <a:rPr lang="en-US" dirty="0">
                <a:solidFill>
                  <a:schemeClr val="tx1"/>
                </a:solidFill>
              </a:rPr>
            </a:br>
            <a:r>
              <a:rPr lang="en-US" dirty="0">
                <a:solidFill>
                  <a:schemeClr val="tx1"/>
                </a:solidFill>
              </a:rPr>
              <a:t>more Information</a:t>
            </a:r>
          </a:p>
        </p:txBody>
      </p:sp>
      <p:grpSp>
        <p:nvGrpSpPr>
          <p:cNvPr id="7" name="Group 6">
            <a:extLst>
              <a:ext uri="{FF2B5EF4-FFF2-40B4-BE49-F238E27FC236}">
                <a16:creationId xmlns:a16="http://schemas.microsoft.com/office/drawing/2014/main" id="{FB15D087-0CBD-4C26-9E12-AA5B039C22E1}"/>
              </a:ext>
            </a:extLst>
          </p:cNvPr>
          <p:cNvGrpSpPr/>
          <p:nvPr/>
        </p:nvGrpSpPr>
        <p:grpSpPr>
          <a:xfrm>
            <a:off x="5732717" y="1447799"/>
            <a:ext cx="6174844" cy="4227287"/>
            <a:chOff x="5747231" y="1182914"/>
            <a:chExt cx="6174844" cy="4227287"/>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F2A6F786-7095-4D38-A56D-34471F1430D1}"/>
                </a:ext>
              </a:extLst>
            </p:cNvPr>
            <p:cNvPicPr>
              <a:picLocks noChangeAspect="1"/>
            </p:cNvPicPr>
            <p:nvPr/>
          </p:nvPicPr>
          <p:blipFill>
            <a:blip r:embed="rId2"/>
            <a:stretch>
              <a:fillRect/>
            </a:stretch>
          </p:blipFill>
          <p:spPr>
            <a:xfrm>
              <a:off x="5747231" y="1182914"/>
              <a:ext cx="5692642" cy="3381829"/>
            </a:xfrm>
            <a:prstGeom prst="rect">
              <a:avLst/>
            </a:prstGeom>
            <a:ln>
              <a:solidFill>
                <a:schemeClr val="tx1"/>
              </a:solidFill>
            </a:ln>
          </p:spPr>
        </p:pic>
        <p:pic>
          <p:nvPicPr>
            <p:cNvPr id="5" name="Picture 4">
              <a:extLst>
                <a:ext uri="{FF2B5EF4-FFF2-40B4-BE49-F238E27FC236}">
                  <a16:creationId xmlns:a16="http://schemas.microsoft.com/office/drawing/2014/main" id="{126C91CE-30D8-474F-909A-9CF03D24A641}"/>
                </a:ext>
              </a:extLst>
            </p:cNvPr>
            <p:cNvPicPr>
              <a:picLocks noChangeAspect="1"/>
            </p:cNvPicPr>
            <p:nvPr/>
          </p:nvPicPr>
          <p:blipFill>
            <a:blip r:embed="rId3"/>
            <a:stretch>
              <a:fillRect/>
            </a:stretch>
          </p:blipFill>
          <p:spPr>
            <a:xfrm>
              <a:off x="6787950" y="1898316"/>
              <a:ext cx="5134125" cy="3511885"/>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25954666"/>
      </p:ext>
    </p:extLst>
  </p:cSld>
  <p:clrMapOvr>
    <a:masterClrMapping/>
  </p:clrMapOvr>
  <p:transition>
    <p:fade/>
  </p:transition>
</p:sld>
</file>

<file path=ppt/theme/theme1.xml><?xml version="1.0" encoding="utf-8"?>
<a:theme xmlns:a="http://schemas.openxmlformats.org/drawingml/2006/main" name="DP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extLst>
    <a:ext uri="{05A4C25C-085E-4340-85A3-A5531E510DB2}">
      <thm15:themeFamily xmlns:thm15="http://schemas.microsoft.com/office/thememl/2012/main" name="Presentation1" id="{0365BE2C-8BAB-4517-B9C3-F986586E57F6}" vid="{835CD92D-0C58-479E-8176-0455A9732F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DPC16X9</Template>
  <TotalTime>0</TotalTime>
  <Words>689</Words>
  <Application>Microsoft Office PowerPoint</Application>
  <PresentationFormat>Widescreen</PresentationFormat>
  <Paragraphs>176</Paragraphs>
  <Slides>25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Computerfont</vt:lpstr>
      <vt:lpstr>Segoe UI</vt:lpstr>
      <vt:lpstr>Tahoma</vt:lpstr>
      <vt:lpstr>DPC</vt:lpstr>
      <vt:lpstr>Office Theme</vt:lpstr>
      <vt:lpstr>Intro to SharePoint 2019</vt:lpstr>
      <vt:lpstr>PowerPoint Presentation</vt:lpstr>
      <vt:lpstr>Agenda</vt:lpstr>
      <vt:lpstr>SharePoint 2016 vs. 2019</vt:lpstr>
      <vt:lpstr>The Modern UI comes to On-Premises</vt:lpstr>
      <vt:lpstr>The Modern Team Site</vt:lpstr>
      <vt:lpstr>The Modern Communication Site</vt:lpstr>
      <vt:lpstr>Modern Pages &amp; Web Parts</vt:lpstr>
      <vt:lpstr>Modern UI Lists and Libraries</vt:lpstr>
      <vt:lpstr>Modern Search Experience</vt:lpstr>
      <vt:lpstr>Developer Improvements</vt:lpstr>
      <vt:lpstr>Still On the Roadmap</vt:lpstr>
      <vt:lpstr>SharePoint Home</vt:lpstr>
      <vt:lpstr>The Modern UI On-Premises</vt:lpstr>
      <vt:lpstr>Better Office 365 Integration</vt:lpstr>
      <vt:lpstr>Business Process Improvements</vt:lpstr>
      <vt:lpstr>Other Improvements</vt:lpstr>
      <vt:lpstr>Improved Scalability &amp; Compliance</vt:lpstr>
      <vt:lpstr>Improved Scalability and Limits</vt:lpstr>
      <vt:lpstr>Removed or Deprecated</vt:lpstr>
      <vt:lpstr>Deprecated</vt:lpstr>
      <vt:lpstr>Be Sure To Thank Our Sponsors!</vt:lpstr>
      <vt:lpstr>Get Drink Tickets and Wristband During Closing Session Thursday</vt:lpstr>
      <vt:lpstr>Win a Surface Book courtesy of Microsoft!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OneDrive Whats New</dc:title>
  <dc:creator/>
  <cp:lastModifiedBy/>
  <cp:revision>8</cp:revision>
  <dcterms:created xsi:type="dcterms:W3CDTF">2017-07-05T12:59:51Z</dcterms:created>
  <dcterms:modified xsi:type="dcterms:W3CDTF">2019-03-14T14:36:07Z</dcterms:modified>
</cp:coreProperties>
</file>